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Lst>
  <p:notesMasterIdLst>
    <p:notesMasterId r:id="rId66"/>
  </p:notesMasterIdLst>
  <p:handoutMasterIdLst>
    <p:handoutMasterId r:id="rId6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Lst>
  <p:sldSz cx="9144000" cy="5143500" type="screen16x9"/>
  <p:notesSz cx="6858000" cy="9144000"/>
  <p:embeddedFontLst>
    <p:embeddedFont>
      <p:font typeface="Michroma" charset="0"/>
      <p:regular r:id="rId68"/>
    </p:embeddedFont>
    <p:embeddedFont>
      <p:font typeface="Cairo" charset="-78"/>
      <p:regular r:id="rId69"/>
      <p:bold r:id="rId70"/>
    </p:embeddedFont>
    <p:embeddedFont>
      <p:font typeface="PT Sans" charset="0"/>
      <p:regular r:id="rId71"/>
      <p:bold r:id="rId72"/>
      <p:italic r:id="rId73"/>
      <p:boldItalic r:id="rId7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4ECB489-625E-48C5-AB3E-AF710E1E8F4C}">
  <a:tblStyle styleId="{54ECB489-625E-48C5-AB3E-AF710E1E8F4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46767" autoAdjust="0"/>
  </p:normalViewPr>
  <p:slideViewPr>
    <p:cSldViewPr>
      <p:cViewPr varScale="1">
        <p:scale>
          <a:sx n="52" d="100"/>
          <a:sy n="52" d="100"/>
        </p:scale>
        <p:origin x="-1410" y="-90"/>
      </p:cViewPr>
      <p:guideLst>
        <p:guide orient="horz" pos="1620"/>
        <p:guide pos="2880"/>
      </p:guideLst>
    </p:cSldViewPr>
  </p:slideViewPr>
  <p:notesTextViewPr>
    <p:cViewPr>
      <p:scale>
        <a:sx n="100" d="100"/>
        <a:sy n="100" d="100"/>
      </p:scale>
      <p:origin x="0" y="0"/>
    </p:cViewPr>
  </p:notesTextViewPr>
  <p:notesViewPr>
    <p:cSldViewPr>
      <p:cViewPr>
        <p:scale>
          <a:sx n="100" d="100"/>
          <a:sy n="100" d="100"/>
        </p:scale>
        <p:origin x="-1314" y="181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A43483D-C37D-40D9-A4CC-9722B7C9B5BF}" type="datetimeFigureOut">
              <a:rPr lang="en-US" smtClean="0"/>
              <a:pPr/>
              <a:t>3/24/2024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D19DEF-2E16-4B82-ABD5-57CE9D2FA94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rmAutofit/>
          </a:bodyPr>
          <a:lstStyle/>
          <a:p>
            <a:pPr marL="0" lvl="0" indent="0">
              <a:buNone/>
            </a:pPr>
            <a:r>
              <a:rPr lang="en-US" dirty="0" smtClean="0"/>
              <a:t>https://www.youtube.com/watch?v=J4ykbJM90S0</a:t>
            </a:r>
          </a:p>
          <a:p>
            <a:pPr marL="0" lvl="0" indent="0">
              <a:buNone/>
            </a:pPr>
            <a:r>
              <a:rPr lang="en-US" dirty="0" err="1" smtClean="0"/>
              <a:t>Novasaur</a:t>
            </a:r>
            <a:r>
              <a:rPr lang="en-US" dirty="0" smtClean="0"/>
              <a:t> TTL </a:t>
            </a:r>
            <a:r>
              <a:rPr lang="en-US" dirty="0" err="1" smtClean="0"/>
              <a:t>Retrocomputer</a:t>
            </a:r>
            <a:r>
              <a:rPr lang="en-US" dirty="0" smtClean="0"/>
              <a:t> </a:t>
            </a:r>
          </a:p>
          <a:p>
            <a:pPr marL="0" lvl="0" indent="0">
              <a:buNone/>
            </a:pPr>
            <a:r>
              <a:rPr lang="en-US" dirty="0" smtClean="0"/>
              <a:t>Building a Computer from Scratch</a:t>
            </a:r>
          </a:p>
          <a:p>
            <a:pPr marL="0" lvl="0" indent="0">
              <a:buNone/>
            </a:pPr>
            <a:r>
              <a:rPr lang="en-US" dirty="0" smtClean="0"/>
              <a:t>– Alastair Hewitt</a:t>
            </a:r>
          </a:p>
          <a:p>
            <a:pPr marL="0" lvl="0" indent="0">
              <a:buNone/>
            </a:pPr>
            <a:r>
              <a:rPr lang="en-US" dirty="0" smtClean="0"/>
              <a:t>presentation, VCF-East Apr 14 2023</a:t>
            </a:r>
          </a:p>
          <a:p>
            <a:pPr marL="0" lvl="0" indent="0">
              <a:buNone/>
            </a:pPr>
            <a:r>
              <a:rPr lang="en-US" dirty="0" smtClean="0"/>
              <a:t>[text from YouTube captioning, edited by Herb Johnson Mar 2024]</a:t>
            </a:r>
          </a:p>
          <a:p>
            <a:pPr marL="0" lvl="0" indent="0">
              <a:buNone/>
            </a:pPr>
            <a:endParaRPr lang="en-US" dirty="0" smtClean="0"/>
          </a:p>
          <a:p>
            <a:pPr marL="0" lvl="0" indent="0">
              <a:buNone/>
            </a:pPr>
            <a:r>
              <a:rPr lang="en-US" dirty="0" smtClean="0"/>
              <a:t>Intro</a:t>
            </a:r>
          </a:p>
          <a:p>
            <a:pPr marL="0" lvl="0" indent="0">
              <a:buNone/>
            </a:pPr>
            <a:endParaRPr lang="en-US" dirty="0" smtClean="0"/>
          </a:p>
          <a:p>
            <a:pPr marL="0" lvl="0" indent="0">
              <a:buNone/>
            </a:pPr>
            <a:r>
              <a:rPr lang="en-US" dirty="0" smtClean="0"/>
              <a:t>We're </a:t>
            </a:r>
            <a:r>
              <a:rPr lang="en-US" dirty="0" err="1" smtClean="0"/>
              <a:t>gonna</a:t>
            </a:r>
            <a:r>
              <a:rPr lang="en-US" dirty="0" smtClean="0"/>
              <a:t> be introducing Alistair, who is going to discuss the </a:t>
            </a:r>
            <a:r>
              <a:rPr lang="en-US" dirty="0" err="1" smtClean="0"/>
              <a:t>Novosaur</a:t>
            </a:r>
            <a:r>
              <a:rPr lang="en-US" dirty="0" smtClean="0"/>
              <a:t> TTL computer. It's been great [progress] building this beautiful TTL logic computer, inspired by some other designs that have been out in the community. Without further ado, let him begin!</a:t>
            </a:r>
          </a:p>
          <a:p>
            <a:pPr marL="0" lvl="0" indent="0">
              <a:buNone/>
            </a:pPr>
            <a:endParaRPr lang="en-US" dirty="0" smtClean="0"/>
          </a:p>
          <a:p>
            <a:pPr marL="0" lvl="0" indent="0">
              <a:buNone/>
            </a:pPr>
            <a:r>
              <a:rPr lang="en-US" dirty="0" smtClean="0"/>
              <a:t>[Applause] So hopefully you can hear me? So I'm going to work off this screen. So hopefully it'll </a:t>
            </a:r>
            <a:r>
              <a:rPr lang="en-US" dirty="0" err="1" smtClean="0"/>
              <a:t>it'll</a:t>
            </a:r>
            <a:r>
              <a:rPr lang="en-US" dirty="0" smtClean="0"/>
              <a:t> work out.</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22654c85f7c_0_6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22654c85f7c_0_6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rmAutofit fontScale="92500" lnSpcReduction="10000"/>
          </a:bodyPr>
          <a:lstStyle/>
          <a:p>
            <a:pPr marL="0" lvl="0" indent="0">
              <a:buNone/>
            </a:pPr>
            <a:r>
              <a:rPr lang="en-US" dirty="0" smtClean="0"/>
              <a:t>This is about the </a:t>
            </a:r>
            <a:r>
              <a:rPr lang="en-US" dirty="0" err="1" smtClean="0"/>
              <a:t>Novasaur</a:t>
            </a:r>
            <a:r>
              <a:rPr lang="en-US" dirty="0" smtClean="0"/>
              <a:t> TTL computer. This is a computer built from scratch. You may be familiar with the </a:t>
            </a:r>
            <a:r>
              <a:rPr lang="en-US" dirty="0" err="1" smtClean="0"/>
              <a:t>Gigatron</a:t>
            </a:r>
            <a:r>
              <a:rPr lang="en-US" dirty="0" smtClean="0"/>
              <a:t>? so this is a very similar thing. It's been about 40 years in the making. This [image] is me, that's actually I think it was 1980 I was 12.</a:t>
            </a:r>
          </a:p>
          <a:p>
            <a:pPr marL="0" lvl="0" indent="0">
              <a:buNone/>
            </a:pPr>
            <a:endParaRPr lang="en-US" dirty="0" smtClean="0"/>
          </a:p>
          <a:p>
            <a:pPr marL="0" lvl="0" indent="0">
              <a:buNone/>
            </a:pPr>
            <a:r>
              <a:rPr lang="en-US" dirty="0" smtClean="0"/>
              <a:t>My first ever logic circuit was I built a half adder out of a couple of switches, and that was in 1979. That was probably the first time I ever built anything out of digital electronics. I was interested in electronics as a kid and then I sort of had a zx81 and Commodore 64 and all this kind of stuff. But I always liked  the idea of building my own computer. I was interested in sort of logic gates.</a:t>
            </a:r>
          </a:p>
          <a:p>
            <a:pPr marL="0" lvl="0" indent="0">
              <a:buNone/>
            </a:pPr>
            <a:endParaRPr lang="en-US" dirty="0" smtClean="0"/>
          </a:p>
          <a:p>
            <a:pPr marL="0" lvl="0" indent="0">
              <a:buNone/>
            </a:pPr>
            <a:r>
              <a:rPr lang="en-US" dirty="0" smtClean="0"/>
              <a:t>This design for [The] </a:t>
            </a:r>
            <a:r>
              <a:rPr lang="en-US" dirty="0" err="1" smtClean="0"/>
              <a:t>Novasaur</a:t>
            </a:r>
            <a:r>
              <a:rPr lang="en-US" dirty="0" smtClean="0"/>
              <a:t> </a:t>
            </a:r>
            <a:r>
              <a:rPr lang="en-US" dirty="0" smtClean="0"/>
              <a:t>really began in about 83, 84 and it was over that summer when I was at school. I sort of sketched out a couple of designs and that was essentially the genesis of this project. I went on to college to do digital systems engineering, which I thought it would be like electronic engineering but yeah without the calculus?  But it was a lot of calculus as well.</a:t>
            </a:r>
          </a:p>
          <a:p>
            <a:pPr marL="0" lvl="0" indent="0">
              <a:buNone/>
            </a:pPr>
            <a:endParaRPr lang="en-US" dirty="0" smtClean="0"/>
          </a:p>
          <a:p>
            <a:pPr marL="0" lvl="0" indent="0">
              <a:buNone/>
            </a:pPr>
            <a:r>
              <a:rPr lang="en-US" dirty="0" smtClean="0"/>
              <a:t>I started in electronics and then around about 1991 I actually shifted more into production engineering. So instead of Designing Electronics actually  I was  developing production systems, test systems for the circuit boards. Then I went into more software testing and then intellectual software development. so that was pretty much the end of my electronics, around about sort of 91. </a:t>
            </a:r>
          </a:p>
          <a:p>
            <a:pPr marL="0" lvl="0" indent="0">
              <a:buNone/>
            </a:pPr>
            <a:endParaRPr lang="en-US" dirty="0" smtClean="0"/>
          </a:p>
          <a:p>
            <a:pPr marL="0" lvl="0" indent="0">
              <a:buNone/>
            </a:pPr>
            <a:r>
              <a:rPr lang="en-US" dirty="0" smtClean="0"/>
              <a:t>Until this [</a:t>
            </a:r>
            <a:r>
              <a:rPr lang="en-US" dirty="0" err="1" smtClean="0"/>
              <a:t>Gigatron</a:t>
            </a:r>
            <a:r>
              <a:rPr lang="en-US" dirty="0" smtClean="0"/>
              <a:t>] guy comes along. The </a:t>
            </a:r>
            <a:r>
              <a:rPr lang="en-US" dirty="0" err="1" smtClean="0"/>
              <a:t>Gigatron</a:t>
            </a:r>
            <a:r>
              <a:rPr lang="en-US" dirty="0" smtClean="0"/>
              <a:t> </a:t>
            </a:r>
            <a:r>
              <a:rPr lang="en-US" dirty="0" smtClean="0"/>
              <a:t>was released in I think 2018 and then there's the infamous Dave Murray video where he kind of talks about his dream computer. and that's the Genesis of the x-16. this is also the Genesis of the Phoenix products as well. it was also the thing that reminded me of this initial design that I had back in the 80s. I saw that video about and a year after it came out so I began in 2019.</a:t>
            </a:r>
          </a:p>
          <a:p>
            <a:pPr marL="0" lvl="0" indent="0">
              <a:buNone/>
            </a:pPr>
            <a:endParaRPr lang="en-US" dirty="0" smtClean="0"/>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22bbce6a1ae_0_4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22bbce6a1ae_0_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Yes it's been about four years. That [image of a </a:t>
            </a:r>
            <a:r>
              <a:rPr lang="en-US" dirty="0" err="1" smtClean="0"/>
              <a:t>breadboarded</a:t>
            </a:r>
            <a:r>
              <a:rPr lang="en-US" dirty="0" smtClean="0"/>
              <a:t> computer] I would call the Rev Zero board. I did a lot of prototyping initially. just testing the pieces and this was the first actual working version of this thing. That was about six months into the project. So we're four years now. The rest of the time's just been software development.</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22bbce6a1ae_0_1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22bbce6a1ae_0_1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This is the Rev A board. When I say A, I'm counting in HEX so this is the tenth revision. That's was pretty much about two years ago that  was finished. It's [since] been a lot of software.</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2288418d985_0_3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g2288418d985_0_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the hardware requirements for this were. basically, I wanted to build something with just basic building blocks, the simplest building blocks [of TTL]. I wanted to stick with the 70s technology because when I was first working on this, that was kind of what was available. This was then the early 80s but I wanted to stick with that, so no kind of FPGAs or anything. I just want to keep to that sort of a time frame. It has to exist at the end of 1979.</a:t>
            </a:r>
          </a:p>
          <a:p>
            <a:pPr marL="0" lvl="0" indent="0">
              <a:buNone/>
            </a:pPr>
            <a:endParaRPr lang="en-US" dirty="0" smtClean="0"/>
          </a:p>
          <a:p>
            <a:pPr marL="0" lvl="0" indent="0">
              <a:buNone/>
            </a:pPr>
            <a:r>
              <a:rPr lang="en-US" dirty="0" smtClean="0"/>
              <a:t>it also has to be readily available today 50 years later. So this is like, if you're in the 80s trying to find a 1930s vacuum tube. but there's a lot of 50 year old technology still available.</a:t>
            </a:r>
          </a:p>
          <a:p>
            <a:pPr marL="0" lvl="0" indent="0">
              <a:buNone/>
            </a:pPr>
            <a:endParaRPr lang="en-US" dirty="0" smtClean="0"/>
          </a:p>
          <a:p>
            <a:pPr marL="0" lvl="0" indent="0">
              <a:buNone/>
            </a:pPr>
            <a:r>
              <a:rPr lang="en-US" dirty="0" smtClean="0"/>
              <a:t>That's the TTL chips. 74 F-series TTL. I'm not using CMOS so I actually want to use TTL which uses a lot more power. It kind of adds a another layer of pain to the project. </a:t>
            </a:r>
          </a:p>
          <a:p>
            <a:pPr marL="0" lvl="0" indent="0">
              <a:buNone/>
            </a:pPr>
            <a:endParaRPr lang="en-US" dirty="0" smtClean="0"/>
          </a:p>
          <a:p>
            <a:pPr marL="0" lvl="0" indent="0">
              <a:buNone/>
            </a:pPr>
            <a:r>
              <a:rPr lang="en-US" dirty="0" smtClean="0"/>
              <a:t>Scorched Earth minimalism - This is always the thing I wanted to do when I was building this. Just the minimum amount of stuff,  not quite getting to the Turing target. just the most basic thing but still be fast enough  to be useful. Something that can be programmed and can actually do something. The thing I worked on back in the 80s, that was like a really simple thing, that would have a couple of buttons and some LEDs. Or maybe it could print, like, prime numbers or something but that's about it. But [for] this one I wanted to actually do something useful and be a usable thing.</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2288418d985_0_3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7" name="Google Shape;657;g2288418d985_0_3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g22654c85f7c_0_6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7" name="Google Shape;697;g22654c85f7c_0_6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there's basically two computer architectures: there's a Harvard and a Von Neumann. You might be familiar with this. I think this guy is Howard Aiken. He was responsible for building a very early mechanical computer. You can actually still see that see this in Harvard. it's named after Harvard not [Aiken]. </a:t>
            </a:r>
          </a:p>
          <a:p>
            <a:pPr marL="0" lvl="0" indent="0">
              <a:buNone/>
            </a:pPr>
            <a:endParaRPr lang="en-US" dirty="0" smtClean="0"/>
          </a:p>
          <a:p>
            <a:pPr marL="0" lvl="0" indent="0">
              <a:buNone/>
            </a:pPr>
            <a:r>
              <a:rPr lang="en-US" dirty="0" smtClean="0"/>
              <a:t>The other guy [von Neumann] was a bit more famous. [in the image] that's the EDVAC. So von </a:t>
            </a:r>
            <a:r>
              <a:rPr lang="en-US" dirty="0" smtClean="0"/>
              <a:t>Neumann </a:t>
            </a:r>
            <a:r>
              <a:rPr lang="en-US" dirty="0" smtClean="0"/>
              <a:t>wrote a paper, and this was the first implementation of that [paper]. This is a stored program computer. So the program would  come on a paper tape, and it'd be loaded into the memory. Then the  computer is actually running the program from its memory.</a:t>
            </a:r>
          </a:p>
          <a:p>
            <a:pPr marL="0" lvl="0" indent="0">
              <a:buNone/>
            </a:pPr>
            <a:endParaRPr lang="en-US" dirty="0" smtClean="0"/>
          </a:p>
          <a:p>
            <a:pPr marL="0" lvl="0" indent="0">
              <a:buNone/>
            </a:pPr>
            <a:r>
              <a:rPr lang="en-US" dirty="0" smtClean="0"/>
              <a:t>[On] the Harvard Mark One, the punch tape is the program. So if you want to create a program Loop, you take the punch tape, connect it together. Then it actually reads the tape directly. And then you have subroutines which would be a separate tape.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22654c85f7c_0_6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22654c85f7c_0_6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that's that [the Harvard] machine there [in the image]. It has a data memory and I think it's 23 decimal digits. This was used for a lot of scientific Computing and defense oriented things. The program memory [had] 24-bit instructions on a paper tape read by the machine as it's executing the code. </a:t>
            </a:r>
          </a:p>
          <a:p>
            <a:pPr marL="0" lvl="0" indent="0">
              <a:buNone/>
            </a:pPr>
            <a:endParaRPr lang="en-US" dirty="0" smtClean="0"/>
          </a:p>
          <a:p>
            <a:pPr marL="0" lvl="0" indent="0">
              <a:buNone/>
            </a:pPr>
            <a:r>
              <a:rPr lang="en-US" dirty="0" smtClean="0"/>
              <a:t>The important thing about [the Harvard], is [that] there's two separate memories. these are completely separate. With the Von Neumann architecture you have a single memory,  that has program and data in it. But with [the Harvard] they're completely separate, and that's what I'm doing here [with the </a:t>
            </a:r>
            <a:r>
              <a:rPr lang="en-US" dirty="0" err="1" smtClean="0"/>
              <a:t>Novasaur</a:t>
            </a:r>
            <a:r>
              <a:rPr lang="en-US" dirty="0" smtClean="0"/>
              <a:t>].</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g22bbce6a1ae_0_3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2" name="Google Shape;722;g22bbce6a1ae_0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There's two memory chips [in the </a:t>
            </a:r>
            <a:r>
              <a:rPr lang="en-US" dirty="0" err="1" smtClean="0"/>
              <a:t>Novasaur</a:t>
            </a:r>
            <a:r>
              <a:rPr lang="en-US" dirty="0" smtClean="0"/>
              <a:t>]. These aren't 1970s technology; this is the one anachronism. These are sort of modern but not </a:t>
            </a:r>
            <a:r>
              <a:rPr lang="en-US" dirty="0" smtClean="0"/>
              <a:t>ridiculously </a:t>
            </a:r>
            <a:r>
              <a:rPr lang="en-US" dirty="0" smtClean="0"/>
              <a:t>[so]. These are still less than a megabyte. You could potentially get these memory chips in the 70s and you could basically build this [then], but it would be extremely expensive. You could probably buy a house for the same amount of money [then]. </a:t>
            </a:r>
          </a:p>
          <a:p>
            <a:pPr marL="0" lvl="0" indent="0" algn="l" rtl="0">
              <a:spcBef>
                <a:spcPts val="0"/>
              </a:spcBef>
              <a:spcAft>
                <a:spcPts val="0"/>
              </a:spcAft>
              <a:buNone/>
            </a:pPr>
            <a:r>
              <a:rPr lang="en-US" dirty="0" smtClean="0"/>
              <a:t>.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22654c85f7c_0_7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3" name="Google Shape;733;g22654c85f7c_0_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this is the Harvard architecture. There's an ALU control unit, I/O and then there's the two separate memories. The program memory is typically going to be read only although potentially it could update that. This is a fixed like immutable thing, if you want to change it you have to physically change [the chip]. Then the data memory, you can read and write to. </a:t>
            </a:r>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g22654c85f7c_0_8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9" name="Google Shape;749;g22654c85f7c_0_8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You might think, well, this looks more complicated than it needs to be. But it allows you to do a very simple kind of addressing. This is what I learned about the Harvard architecture, at some point in 83 I think,  I can't remember where. But when I learned about it, I'm like, that's really easy to make a computer [with]. Because you don't actually need an address bus for this,  [unless you] only have a single index register.</a:t>
            </a:r>
          </a:p>
          <a:p>
            <a:pPr marL="0" lvl="0" indent="0">
              <a:buNone/>
            </a:pPr>
            <a:endParaRPr lang="en-US" dirty="0" smtClean="0"/>
          </a:p>
          <a:p>
            <a:pPr marL="0" lvl="0" indent="0">
              <a:buNone/>
            </a:pPr>
            <a:r>
              <a:rPr lang="en-US" dirty="0" smtClean="0"/>
              <a:t>I'm doing 16-bit addressing but rather than having a 16-bit program counter, I'm actually using a page register which is eight bits; and then an 8-bit program counter. So the program counter, it takes a couple of chips - they're typically four bits - and then a buffer.  but if you had 16 bits, that's four counters. </a:t>
            </a:r>
          </a:p>
          <a:p>
            <a:pPr marL="0" lvl="0" indent="0">
              <a:buNone/>
            </a:pPr>
            <a:endParaRPr lang="en-US" dirty="0" smtClean="0"/>
          </a:p>
          <a:p>
            <a:pPr marL="0" lvl="0" indent="0">
              <a:buNone/>
            </a:pPr>
            <a:r>
              <a:rPr lang="en-US" dirty="0" smtClean="0"/>
              <a:t>So keeping it really simple,  I have a single 8-bit program counter.  Then if I have to go beyond the [8-bit] page.  I have to jump to a new page. that resets the program counter back to the beginning. Then it will start to execute code in the next page. That does cause some fragmentation of the memory, of the actual program.  But we've actually got a decent amount to work with in terms of memory. </a:t>
            </a:r>
          </a:p>
          <a:p>
            <a:pPr marL="0" lvl="0" indent="0">
              <a:buNone/>
            </a:pPr>
            <a:endParaRPr lang="en-US" dirty="0" smtClean="0"/>
          </a:p>
          <a:p>
            <a:pPr marL="0" lvl="0" indent="0">
              <a:buNone/>
            </a:pPr>
            <a:r>
              <a:rPr lang="en-US" dirty="0" smtClean="0"/>
              <a:t>So [there's] a single 8-bit page register, a single 8-bit counter, and then there's the X and Y index registers for the memory. So there's just a single X and Y index. That's kind of like the 6502. So you don't have to swap [them] around.</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g22bbce6a1ae_0_3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6" name="Google Shape;776;g22bbce6a1ae_0_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That [image shows] where all those chips live on the board. There's the two memories there's those two program counters, four bits. Then there's a page register, and then the XY register.</a:t>
            </a:r>
          </a:p>
          <a:p>
            <a:pPr marL="0" lvl="0" indent="0">
              <a:buNone/>
            </a:pPr>
            <a:endParaRPr lang="en-US" dirty="0" smtClean="0"/>
          </a:p>
          <a:p>
            <a:pPr marL="0" lvl="0" indent="0">
              <a:buNone/>
            </a:pPr>
            <a:r>
              <a:rPr lang="en-US" dirty="0" smtClean="0"/>
              <a:t>You might notice these [10K] resistor networks. They pull high. you can actually default any of these addresses to FF just by not turning them on. that's used with the page register. so during boot it just doesn't turn on the page register, and it goes to FF. And that's where the boot code starts. </a:t>
            </a:r>
          </a:p>
          <a:p>
            <a:pPr marL="0" lvl="0" indent="0">
              <a:buNone/>
            </a:pPr>
            <a:endParaRPr lang="en-US" dirty="0" smtClean="0"/>
          </a:p>
          <a:p>
            <a:pPr marL="0" lvl="0" indent="0">
              <a:buNone/>
            </a:pPr>
            <a:r>
              <a:rPr lang="en-US" dirty="0" smtClean="0"/>
              <a:t>then there's also a zero page, we'll get into later. That's done the same way by pulling it to FF, instead of pulling it down to zero. This is like a really cheap way of doing that.</a:t>
            </a:r>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2288418d985_0_1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8" name="Google Shape;788;g2288418d985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We're going to sort of go through a minimal toy computer; which is actually not far off from what [the </a:t>
            </a:r>
            <a:r>
              <a:rPr lang="en-US" dirty="0" err="1" smtClean="0"/>
              <a:t>Novasaur</a:t>
            </a:r>
            <a:r>
              <a:rPr lang="en-US" dirty="0" smtClean="0"/>
              <a:t>] is. So we're going to load the instructions and then store them as a control word. I did have an instruction register, but it's not actually the instructions [that] are really telling the machine what to do, as opposed to a </a:t>
            </a:r>
            <a:r>
              <a:rPr lang="en-US" dirty="0" err="1" smtClean="0"/>
              <a:t>microcoded</a:t>
            </a:r>
            <a:r>
              <a:rPr lang="en-US" dirty="0" smtClean="0"/>
              <a:t> instruction which has to be decoded. this has all the information the machine needs to do something without very minimal decoding. and so that control word is going to define a source. </a:t>
            </a:r>
          </a:p>
          <a:p>
            <a:pPr marL="0" lvl="0" indent="0">
              <a:buNone/>
            </a:pPr>
            <a:endParaRPr lang="en-US" dirty="0" smtClean="0"/>
          </a:p>
          <a:p>
            <a:pPr marL="0" lvl="0" indent="0">
              <a:buNone/>
            </a:pPr>
            <a:r>
              <a:rPr lang="en-US" dirty="0" smtClean="0"/>
              <a:t>In this simple example, we're going to use either the program memory or the data memory as our source. Then there's going to be an ALU operation to perform. in this example, we're just going to add the accumulator; or we're going to add zero. Then the destination register is where the result goes. we can specify any of our registers. </a:t>
            </a:r>
          </a:p>
          <a:p>
            <a:pPr marL="0" lvl="0" indent="0">
              <a:buNone/>
            </a:pPr>
            <a:endParaRPr lang="en-US" dirty="0" smtClean="0"/>
          </a:p>
          <a:p>
            <a:pPr marL="0" lvl="0" indent="0">
              <a:buNone/>
            </a:pPr>
            <a:r>
              <a:rPr lang="en-US" dirty="0" smtClean="0"/>
              <a:t>So we can actually send that to the program counter to do a program jump. And, we can also specify the data memory. So we can read something for data memory, we can update it, and then write it back. Every single instruction or control word is specifying exactly the same thing, just which particular flavor. </a:t>
            </a:r>
          </a:p>
          <a:p>
            <a:pPr marL="0" lvl="0" indent="0">
              <a:buNone/>
            </a:pPr>
            <a:endParaRPr lang="en-US" dirty="0" smtClean="0"/>
          </a:p>
          <a:p>
            <a:pPr marL="0" lvl="0" indent="0">
              <a:buNone/>
            </a:pPr>
            <a:r>
              <a:rPr lang="en-US" dirty="0" smtClean="0"/>
              <a:t>So that means every instruction is an ALU operation ,and every register essentially takes its input from the ALU. So yeah, you go to every register and then you decide based on your control word which one you're going to load. And so that's our computer.</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g22654c85f7c_0_7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4" name="Google Shape;794;g22654c85f7c_0_7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does it work? Well, [in] the program memory we're going to do a Fetch and it goes into our control word. And then we're going to have a input,  either from the program or data memory. Then the result goes to the accumulator, or it goes to one of the other registers. If it's in the accumulator we can write it back to the memory. Technically this kind of does work, and it's not from a concept, this is sort of what's going on with the </a:t>
            </a:r>
            <a:r>
              <a:rPr lang="en-US" dirty="0" err="1" smtClean="0"/>
              <a:t>Novasaur</a:t>
            </a:r>
            <a:r>
              <a:rPr lang="en-US" dirty="0" smtClean="0"/>
              <a:t>. But you might notice some things about this.  </a:t>
            </a:r>
          </a:p>
          <a:p>
            <a:pPr marL="0" lvl="0" indent="0">
              <a:buNone/>
            </a:pPr>
            <a:endParaRPr lang="en-US" dirty="0" smtClean="0"/>
          </a:p>
          <a:p>
            <a:pPr marL="0" lvl="0" indent="0">
              <a:buNone/>
            </a:pPr>
            <a:r>
              <a:rPr lang="en-US" dirty="0" smtClean="0"/>
              <a:t>Let's say we wanted to write a program which is going to scan through the memory, and it's going to read bytes, [but] we can only write to the X register. Let's say we want to read from the X register, update it, and write it back, like have an X increment. </a:t>
            </a:r>
          </a:p>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g2288418d985_0_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7" name="Google Shape;827;g2288418d985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can </a:t>
            </a:r>
            <a:r>
              <a:rPr lang="en-US" dirty="0" smtClean="0"/>
              <a:t> </a:t>
            </a:r>
            <a:r>
              <a:rPr lang="en-US" dirty="0" smtClean="0"/>
              <a:t>we even do that?  Well, this is where you have to use the memory to actually store your x value. Because we want to read that and we only have this very simple structure. So we're just going to put it in a location and I just chose this [address] 3355. That's the Y register with three </a:t>
            </a:r>
            <a:r>
              <a:rPr lang="en-US" dirty="0" err="1" smtClean="0"/>
              <a:t>three</a:t>
            </a:r>
            <a:r>
              <a:rPr lang="en-US" dirty="0" smtClean="0"/>
              <a:t>, and the X register would be five </a:t>
            </a:r>
            <a:r>
              <a:rPr lang="en-US" dirty="0" err="1" smtClean="0"/>
              <a:t>five</a:t>
            </a:r>
            <a:r>
              <a:rPr lang="en-US" dirty="0" smtClean="0"/>
              <a:t>.</a:t>
            </a:r>
          </a:p>
          <a:p>
            <a:pPr marL="0" lvl="0" indent="0">
              <a:buNone/>
            </a:pPr>
            <a:endParaRPr lang="en-US" dirty="0" smtClean="0"/>
          </a:p>
          <a:p>
            <a:pPr marL="0" lvl="0" indent="0">
              <a:buNone/>
            </a:pPr>
            <a:r>
              <a:rPr lang="en-US" dirty="0" smtClean="0"/>
              <a:t>To load the X register with our index to get the X register, we have to use an ALU operation. We're going to load 55 from the program memory. We're going to have to add something to it. So this is where we had this add zero operation, that's kind of an identity function. We do the Y register, and then we want to do an increment. There isn't an increment instruction. So we're going to just load a one. We have to go through the ALU to get to the accumulator, so we can add zero to it. </a:t>
            </a:r>
          </a:p>
          <a:p>
            <a:pPr marL="0" lvl="0" indent="0">
              <a:buNone/>
            </a:pPr>
            <a:endParaRPr lang="en-US" dirty="0" smtClean="0"/>
          </a:p>
          <a:p>
            <a:pPr marL="0" lvl="0" indent="0">
              <a:buNone/>
            </a:pPr>
            <a:r>
              <a:rPr lang="en-US" dirty="0" smtClean="0"/>
              <a:t>Now we can actually do our increments. So now the accumulator is going to take its input from the  data memory, using that X Y index. It's going to add the accumulator which is one. Then it's going to write that back, because it's got to remember the results. Then finally we can update our X register. </a:t>
            </a:r>
          </a:p>
          <a:p>
            <a:pPr marL="0" lvl="0" indent="0">
              <a:buNone/>
            </a:pPr>
            <a:endParaRPr lang="en-US" dirty="0" smtClean="0"/>
          </a:p>
          <a:p>
            <a:pPr marL="0" lvl="0" indent="0">
              <a:buNone/>
            </a:pPr>
            <a:r>
              <a:rPr lang="en-US" dirty="0" smtClean="0"/>
              <a:t>And that's basically how it's going to  load a zero from the program memory, and then adding the accumulator which has our results in it, and then we've updated our X register. Now we can do what we want to do with our X register. Then we've got to go through this whole process again, to increment it to the next instruction.</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2288418d985_0_1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2288418d985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It can be improved. so you can use a zero page. The zero page isn't "Y equals zero", which is normally what it would be. it's actually "X equals FF". Instead of being the first page of the bank one of the memory, it actually uses the very last column.</a:t>
            </a:r>
          </a:p>
          <a:p>
            <a:pPr marL="0" lvl="0" indent="0">
              <a:buNone/>
            </a:pPr>
            <a:endParaRPr lang="en-US" dirty="0" smtClean="0"/>
          </a:p>
          <a:p>
            <a:pPr marL="0" lvl="0" indent="0">
              <a:buNone/>
            </a:pPr>
            <a:r>
              <a:rPr lang="en-US" dirty="0" smtClean="0"/>
              <a:t>We still have to specify where we're storing this X register value. So we have to still load Y. we still actually have to do this thing with the increments, where you have to load the accumulator with a function to increment. And then because we're not actually using the X register, we can update it now.  So this last operation is essentially going to take the memory, add the one, and then write it back to the memory and update the X register - all in one go. So those three steps are combined. </a:t>
            </a:r>
          </a:p>
          <a:p>
            <a:pPr marL="0" lvl="0" indent="0">
              <a:buNone/>
            </a:pPr>
            <a:endParaRPr lang="en-US" dirty="0" smtClean="0"/>
          </a:p>
          <a:p>
            <a:pPr marL="0" lvl="0" indent="0">
              <a:buNone/>
            </a:pPr>
            <a:r>
              <a:rPr lang="en-US" dirty="0" smtClean="0"/>
              <a:t>[While] that still looks pretty ugly, that's actually basically exactly what it's doing. I've got code which I actually pulled from the machine, which is doing this, with those three steps. We'll take a look at that in a bit.</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2288418d985_0_5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2" name="Google Shape;842;g2288418d985_0_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But can it get even smaller? So this is another thing: back in the 80s, I was really interested in actually taking the ALU and then putting it in that program memory. Not to having a separate chip, but a single chip, so one bank would be your program, and another bank would have a lookup table to perform the ALU operations. So we had a very </a:t>
            </a:r>
            <a:r>
              <a:rPr lang="en-US" dirty="0" err="1" smtClean="0"/>
              <a:t>very</a:t>
            </a:r>
            <a:r>
              <a:rPr lang="en-US" dirty="0" smtClean="0"/>
              <a:t> simple machine which had to have an ALU. [but] now it's even simpler.</a:t>
            </a:r>
          </a:p>
          <a:p>
            <a:pPr marL="0" lvl="0" indent="0">
              <a:buNone/>
            </a:pPr>
            <a:endParaRPr lang="en-US" dirty="0" smtClean="0"/>
          </a:p>
          <a:p>
            <a:pPr marL="0" lvl="0" indent="0">
              <a:buNone/>
            </a:pPr>
            <a:r>
              <a:rPr lang="en-US" dirty="0" smtClean="0"/>
              <a:t>But in order to make this work, you actually now have to start adding some complexity back, there's a bit more states you have to deal with. </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2288418d985_0_5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2288418d985_0_5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It's basically some different options by doing a lookup table.  The simplest one is like an eight by eight address space, so 64 K of memory. You put one 8-bit value on say the lower eight bits, one eight bit value on the upper eight bits. Then you get a result of eight bits coming out of this thing but that's 64k per operation, which is kind of expensive. Especially back in the 80s that was a 64k ROM just to do one operation, [it] wasn't really feasible, so you can kind of halve this. This is actually what I think what the z80 does, where you have a 4x4 well, that's basically a four bit  ALU. And so this is much </a:t>
            </a:r>
            <a:r>
              <a:rPr lang="en-US" dirty="0" err="1" smtClean="0"/>
              <a:t>much</a:t>
            </a:r>
            <a:r>
              <a:rPr lang="en-US" dirty="0" smtClean="0"/>
              <a:t> smaller, this is only 256 bytes per operation. </a:t>
            </a:r>
          </a:p>
          <a:p>
            <a:pPr marL="0" lvl="0" indent="0">
              <a:buNone/>
            </a:pPr>
            <a:endParaRPr lang="en-US" dirty="0" smtClean="0"/>
          </a:p>
          <a:p>
            <a:pPr marL="0" lvl="0" indent="0">
              <a:buNone/>
            </a:pPr>
            <a:r>
              <a:rPr lang="en-US" dirty="0" smtClean="0"/>
              <a:t>But it's very complex, because you have to  do two cycles. You have to basically take a carry, and then there's an intermediate result register which has to shift things around. So it gets it gets very complicated,  But there is kind of a trade-off. You can actually just treat one of the bytes directly.</a:t>
            </a:r>
          </a:p>
          <a:p>
            <a:pPr marL="0" lvl="0" indent="0">
              <a:buNone/>
            </a:pPr>
            <a:endParaRPr lang="en-US" dirty="0" smtClean="0"/>
          </a:p>
          <a:p>
            <a:pPr marL="0" lvl="0" indent="0">
              <a:buNone/>
            </a:pPr>
            <a:r>
              <a:rPr lang="en-US" dirty="0" smtClean="0"/>
              <a:t>So the accumulator goes in as an 8-bit value, and then the other input is split into two. So what I do is add the first half using a 4K table. The result goes back to the accumulator, and then you recycle it to do the second path. You actually have to have a different table to do that, because you have to take into consideration you're shifting up by four. </a:t>
            </a:r>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g22bbce6a1ae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6" name="Google Shape;876;g22bbce6a1ae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Here is a quick example. So you have the accumulator has say, 29 hex. Then I have an HL register, so the other half of this is in a register [in] which can you can switch the nibbles. So you can either take either the L or the H nibbles, not bytes. You're going to add the eights. So that 4K lookup table basically gives you that initial result. Then you just kind of recycle that and do another operation, using a different table, which treats the next nibble as if it was shifted up by four. Then you get to this  eight-bit result. </a:t>
            </a:r>
          </a:p>
          <a:p>
            <a:pPr marL="0" lvl="0" indent="0">
              <a:buNone/>
            </a:pPr>
            <a:endParaRPr lang="en-US" dirty="0" smtClean="0"/>
          </a:p>
          <a:p>
            <a:pPr marL="0" lvl="0" indent="0">
              <a:buNone/>
            </a:pPr>
            <a:r>
              <a:rPr lang="en-US" dirty="0" smtClean="0"/>
              <a:t>That's actually not too complicated to do, so </a:t>
            </a:r>
            <a:r>
              <a:rPr lang="en-US" dirty="0" smtClean="0"/>
              <a:t>it's </a:t>
            </a:r>
            <a:r>
              <a:rPr lang="en-US" dirty="0" smtClean="0"/>
              <a:t>a good trade-off. So in that 64k of memory of ROM, I can actually put eight operations. But it still does that two cycle [process].</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g2288418d985_0_3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9" name="Google Shape;899;g2288418d985_0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that's what the addressing looks like for the ALU. There's [also] this B register, which is really just taking a copy of the ALU. we're going </a:t>
            </a:r>
            <a:r>
              <a:rPr lang="en-US" dirty="0" smtClean="0"/>
              <a:t>to update </a:t>
            </a:r>
            <a:r>
              <a:rPr lang="en-US" dirty="0" smtClean="0"/>
              <a:t>a copy of the A accumulator. It's going to go into B, and then B is used as </a:t>
            </a:r>
            <a:r>
              <a:rPr lang="en-US" dirty="0" smtClean="0"/>
              <a:t>addressing </a:t>
            </a:r>
            <a:r>
              <a:rPr lang="en-US" dirty="0" smtClean="0"/>
              <a:t>when we go to update the accumulator. So you have to add this pipelining. The HL is four bits [each] and then that gets switched [as described before]. Then your control word actually specifies one of 16 operations that can be performed. That's kind of not too far removed, and it's not too much additional complexity. </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22bbce6a1ae_0_4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8" name="Google Shape;928;g22bbce6a1ae_0_4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That's where all that ALU kind of addressing lives. There's an accumulator that's the A register, the pipeline is a B [register]. Then the HL register is a basically an 8-bit register; but then there's this selector which selects one of the two nibbles. Then the ALU function comes through half of this chip - those are the four bits [of it]. </a:t>
            </a:r>
          </a:p>
          <a:p>
            <a:pPr marL="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g22bbce6a1ae_0_2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3" name="Google Shape;943;g22bbce6a1ae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rmAutofit fontScale="70000" lnSpcReduction="20000"/>
          </a:bodyPr>
          <a:lstStyle/>
          <a:p>
            <a:pPr marL="0" lvl="0" indent="0">
              <a:buNone/>
            </a:pPr>
            <a:r>
              <a:rPr lang="en-US" dirty="0" smtClean="0"/>
              <a:t>So these are the ALU functions you get: </a:t>
            </a:r>
          </a:p>
          <a:p>
            <a:pPr marL="0" lvl="0" indent="0">
              <a:buNone/>
            </a:pPr>
            <a:endParaRPr lang="en-US" dirty="0" smtClean="0"/>
          </a:p>
          <a:p>
            <a:pPr marL="0" lvl="0" indent="0">
              <a:buNone/>
            </a:pPr>
            <a:r>
              <a:rPr lang="en-US" dirty="0" smtClean="0"/>
              <a:t>MV - So I have a MOVE operation which doesn't really do anything so print. Remember, everything has to go through the ALU. so this is basically just taking the H and the L, and then moving them to whatever the destination is going to be. </a:t>
            </a:r>
          </a:p>
          <a:p>
            <a:pPr marL="0" lvl="0" indent="0">
              <a:buNone/>
            </a:pPr>
            <a:endParaRPr lang="en-US" dirty="0" smtClean="0"/>
          </a:p>
          <a:p>
            <a:pPr marL="0" lvl="0" indent="0">
              <a:buNone/>
            </a:pPr>
            <a:r>
              <a:rPr lang="en-US" dirty="0" smtClean="0"/>
              <a:t>ADD - There's an add, but there's a problem with this, because we're using this memory with an 8-bit  output. if you add two 8-bit values together, you get a nine bit [result] because there's a carry. So we only have eight bits. Instead of having a subtract next, which have this ??, so you can do a two's complement addition. You don't have to waste a whole table to do subtract. </a:t>
            </a:r>
          </a:p>
          <a:p>
            <a:pPr marL="0" lvl="0" indent="0">
              <a:buNone/>
            </a:pPr>
            <a:endParaRPr lang="en-US" dirty="0" smtClean="0"/>
          </a:p>
          <a:p>
            <a:pPr marL="0" lvl="0" indent="0">
              <a:buNone/>
            </a:pPr>
            <a:r>
              <a:rPr lang="en-US" dirty="0" smtClean="0"/>
              <a:t>AF - This next one is actually I call arithmetic flags, and it gives you another eight bits. so what you can do, is [that] you can do your add. Then you follow that add by this AF function. That gives you another eight bits of flags. You get a carry, overflow, sign, zero flag, and it also gives you the borrow Flags if you're doing a two complement addition. </a:t>
            </a:r>
          </a:p>
          <a:p>
            <a:pPr marL="0" lvl="0" indent="0">
              <a:buNone/>
            </a:pPr>
            <a:endParaRPr lang="en-US" dirty="0" smtClean="0"/>
          </a:p>
          <a:p>
            <a:pPr marL="0" lvl="0" indent="0">
              <a:buNone/>
            </a:pPr>
            <a:r>
              <a:rPr lang="en-US" dirty="0" smtClean="0"/>
              <a:t>[AND OR XOR are] three more classic [operations]. </a:t>
            </a:r>
          </a:p>
          <a:p>
            <a:pPr marL="0" lvl="0" indent="0">
              <a:buNone/>
            </a:pPr>
            <a:endParaRPr lang="en-US" dirty="0" smtClean="0"/>
          </a:p>
          <a:p>
            <a:pPr marL="0" lvl="0" indent="0">
              <a:buNone/>
            </a:pPr>
            <a:r>
              <a:rPr lang="en-US" dirty="0" smtClean="0"/>
              <a:t>WAV, DIS - Then another thing about doing this kind of ALU in the ROM, is you can pre-calculate all sorts of kind of crazy functions. So I have a wave table in here which is used for the kind of audio system. Then this [dispatch] thing is used, sort of like a virtual machine, we're going to get into. But that is how it determines which page it's going to jump to next, based on its current state.</a:t>
            </a:r>
          </a:p>
          <a:p>
            <a:pPr marL="0" lvl="0" indent="0">
              <a:buNone/>
            </a:pPr>
            <a:endParaRPr lang="en-US" dirty="0" smtClean="0"/>
          </a:p>
          <a:p>
            <a:pPr marL="0" lvl="0" indent="0">
              <a:buNone/>
            </a:pPr>
            <a:r>
              <a:rPr lang="en-US" dirty="0" smtClean="0"/>
              <a:t>MUL, DIV - There's a multiply and divide, but it's really just nibble wide. So the multiply is really like multiplying two nibbles together and giving a eight bit result. The divide is taking an 8-bit value and then dividing it by a nibble to give you a nibble. So that fits very neatly in that eight by four structure.</a:t>
            </a:r>
          </a:p>
          <a:p>
            <a:pPr marL="0" lvl="0" indent="0">
              <a:buNone/>
            </a:pPr>
            <a:endParaRPr lang="en-US" dirty="0" smtClean="0"/>
          </a:p>
          <a:p>
            <a:pPr marL="0" lvl="0" indent="0">
              <a:buNone/>
            </a:pPr>
            <a:r>
              <a:rPr lang="en-US" dirty="0" smtClean="0"/>
              <a:t>COM, VID - [there's] a couple more specialized ones. There's a state machine used to sample the actual serial state. That's another sort of specialized table. Then the video timing tables live [over] here.</a:t>
            </a:r>
          </a:p>
          <a:p>
            <a:pPr marL="0" lvl="0" indent="0">
              <a:buNone/>
            </a:pPr>
            <a:endParaRPr lang="en-US" dirty="0" smtClean="0"/>
          </a:p>
          <a:p>
            <a:pPr marL="0" lvl="0" indent="0">
              <a:buNone/>
            </a:pPr>
            <a:r>
              <a:rPr lang="en-US" dirty="0" smtClean="0"/>
              <a:t>FNC - Then you're into the unary functions (unary functions I can never say that). So a unary function is like increment or decrement. So these are those are binary. in the sense you have A plus B, this is instead "do something to A". So each one of these is [one of] 16 unary functions. </a:t>
            </a:r>
          </a:p>
          <a:p>
            <a:pPr marL="0" lvl="0" indent="0">
              <a:buNone/>
            </a:pPr>
            <a:endParaRPr lang="en-US" dirty="0" smtClean="0"/>
          </a:p>
          <a:p>
            <a:pPr marL="0" lvl="0" indent="0">
              <a:buNone/>
            </a:pPr>
            <a:r>
              <a:rPr lang="en-US" dirty="0" smtClean="0"/>
              <a:t>FNC, FND, FNE, FNF - There's </a:t>
            </a:r>
            <a:r>
              <a:rPr lang="en-US" dirty="0" smtClean="0"/>
              <a:t>actually </a:t>
            </a:r>
            <a:r>
              <a:rPr lang="en-US" dirty="0" smtClean="0"/>
              <a:t>64 of these, a lot of specialized ones. This last one, is like the default set, that's got sort of all the classics like increment decrement. so there's actually 64 there plus these 12. The very last one, is a kind of specialized  Hardware one. So I'd say all together there's 75 operations supported by the ALU.</a:t>
            </a:r>
          </a:p>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22bbce6a1ae_0_2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22bbce6a1ae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These are default [unary functions]. </a:t>
            </a:r>
          </a:p>
          <a:p>
            <a:pPr marL="0" lvl="0" indent="0">
              <a:buNone/>
            </a:pPr>
            <a:endParaRPr lang="en-US" dirty="0" smtClean="0"/>
          </a:p>
          <a:p>
            <a:pPr marL="0" lvl="0" indent="0">
              <a:buNone/>
            </a:pPr>
            <a:r>
              <a:rPr lang="en-US" dirty="0" smtClean="0"/>
              <a:t>IDEN - The first one's the identity function.</a:t>
            </a:r>
          </a:p>
          <a:p>
            <a:pPr marL="0" lvl="0" indent="0">
              <a:buNone/>
            </a:pPr>
            <a:endParaRPr lang="en-US" dirty="0" smtClean="0"/>
          </a:p>
          <a:p>
            <a:pPr marL="0" lvl="0" indent="0">
              <a:buNone/>
            </a:pPr>
            <a:r>
              <a:rPr lang="en-US" dirty="0" smtClean="0"/>
              <a:t>INC, INC2, DEC -  increment [one], increment two (so it adds two).  So this is basically adds zero one or two decrements. </a:t>
            </a:r>
          </a:p>
          <a:p>
            <a:pPr marL="0" lvl="0" indent="0">
              <a:buNone/>
            </a:pPr>
            <a:endParaRPr lang="en-US" dirty="0" smtClean="0"/>
          </a:p>
          <a:p>
            <a:pPr marL="0" lvl="0" indent="0">
              <a:buNone/>
            </a:pPr>
            <a:r>
              <a:rPr lang="en-US" dirty="0" smtClean="0"/>
              <a:t>1COM, 2COM - One's complement set inverts the bits, two's complement [is] inverse plus one. So that gives you the negation.</a:t>
            </a:r>
          </a:p>
          <a:p>
            <a:pPr marL="0" lvl="0" indent="0">
              <a:buNone/>
            </a:pPr>
            <a:endParaRPr lang="en-US" dirty="0" smtClean="0"/>
          </a:p>
          <a:p>
            <a:pPr marL="0" lvl="0" indent="0">
              <a:buNone/>
            </a:pPr>
            <a:r>
              <a:rPr lang="en-US" dirty="0" smtClean="0"/>
              <a:t>LSR, LSL - A logical shift right, logical shift left.</a:t>
            </a:r>
          </a:p>
          <a:p>
            <a:pPr marL="0" lvl="0" indent="0">
              <a:buNone/>
            </a:pPr>
            <a:endParaRPr lang="en-US" dirty="0" smtClean="0"/>
          </a:p>
          <a:p>
            <a:pPr marL="0" lvl="0" indent="0">
              <a:buNone/>
            </a:pPr>
            <a:r>
              <a:rPr lang="en-US" dirty="0" smtClean="0"/>
              <a:t>[several] -  and then there's a few specialized ones which are very commonly used. This one's quite handy though. This operation takes the accumulator and it returns a zero if it's zero or it's minus one.?? I can do conditional jumping based on the sign of the accumulator. so if I'm going to figure out if the accumulator is zero I can do this and then jump on the sign. So basically, if the sign is a positive result it's zero, if it's negative it's not zero. Then these are some other things: swap nibbles, stuff like that.</a:t>
            </a:r>
          </a:p>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22dd8e07ca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8" name="Google Shape;958;g22dd8e07ca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the actual control unit, I call it the Execution State machine. This is deciding what's happening on the various cycles. This is actually in a generic array logic [device]. It's configured as a 16R4 [PAL],  which is about Circa 1978. so that is kind of era-appropriate. It soaks up a little bit of the logic. it's got four bits of State in it, and it tracks the boot - whether it's booting up or not. And it's got two bits for the execution.</a:t>
            </a:r>
          </a:p>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g2288418d985_0_5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6" name="Google Shape;966;g2288418d985_0_5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On the execution sequence, it's as follows. We kind of went through it with that toy example. We do a fetch so we're fetching the control word: that's that first cycle. We do have to do some kind of decoding, so we need a bit of time to do that decode. But during that time, if we're going to use the memory we're reading the memory. We don't know whether we're going to use that yet; but we need time to actually access the memory. So together that's sort of fetch then read. It is a sort of one process [in two] cycles. </a:t>
            </a:r>
          </a:p>
          <a:p>
            <a:pPr marL="0" lvl="0" indent="0">
              <a:buNone/>
            </a:pPr>
            <a:endParaRPr lang="en-US" dirty="0" smtClean="0"/>
          </a:p>
          <a:p>
            <a:pPr marL="0" lvl="0" indent="0">
              <a:buNone/>
            </a:pPr>
            <a:r>
              <a:rPr lang="en-US" dirty="0" smtClean="0"/>
              <a:t>Then the ALU is another process cycle and that's the execute. We're reading the ALU or the immediate value from the program memory, if we're kind of loading a constant from the program. Then we're going to write the result back. So if we're going to update the memory we need time to do that. And if we're doing this sort of two-cycle ALU operation, we have to kind of do that twice so that's two of these CPU Cycles. you might notice that there's we're doing program - data - program - data. </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22bbce6a1ae_0_1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4" name="Google Shape;984;g22bbce6a1ae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And so because we have the Harvard architecture, when we're using the ROM the RAM is kind of idle, and vice versa. Basically all of [ROM and RAM are] kind of up for grabs. So, whilst we're fetching something from the ROM, like doing our program fetch; something else could read the RAM memory. We could look up something in the ROM when the CPU is using the memory, go back and read, and then maybe you don't want to do anything. so it's like another set of cycles available.</a:t>
            </a:r>
          </a:p>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g22bbce6a1ae_0_2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5" name="Google Shape;1005;g22bbce6a1ae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rmAutofit fontScale="92500" lnSpcReduction="20000"/>
          </a:bodyPr>
          <a:lstStyle/>
          <a:p>
            <a:pPr marL="0" lvl="0" indent="0">
              <a:buNone/>
            </a:pPr>
            <a:r>
              <a:rPr lang="en-US" dirty="0" smtClean="0"/>
              <a:t>[And] so we can add a second processor. We could actually add a second CPU to this and have it run concurrently. I call this a GPU but it really isn't a GPU in that kind of modern sense. </a:t>
            </a:r>
          </a:p>
          <a:p>
            <a:pPr marL="0" lvl="0" indent="0">
              <a:buNone/>
            </a:pPr>
            <a:endParaRPr lang="en-US" dirty="0" smtClean="0"/>
          </a:p>
          <a:p>
            <a:pPr marL="0" lvl="0" indent="0">
              <a:buNone/>
            </a:pPr>
            <a:r>
              <a:rPr lang="en-US" dirty="0" smtClean="0"/>
              <a:t>Transparent DMA - It's a transparent DMA controller,  transparent because it doesn't stop the CPU to access a memory. It's just running concurrently on these off Cycles. It can read the RAM whilst the CPU is reading the ROM. So that allows us to have a video memory that we can now scan without interrupting the CPU at all. And the CPU can update that memory. [You can] get these sort of very simple computers that have dual Port RAMS. But this is another way of doing it. </a:t>
            </a:r>
          </a:p>
          <a:p>
            <a:pPr marL="0" lvl="0" indent="0">
              <a:buNone/>
            </a:pPr>
            <a:endParaRPr lang="en-US" dirty="0" smtClean="0"/>
          </a:p>
          <a:p>
            <a:pPr marL="0" lvl="0" indent="0">
              <a:buNone/>
            </a:pPr>
            <a:r>
              <a:rPr lang="en-US" dirty="0" err="1" smtClean="0"/>
              <a:t>Horiz</a:t>
            </a:r>
            <a:r>
              <a:rPr lang="en-US" dirty="0" smtClean="0"/>
              <a:t>, </a:t>
            </a:r>
            <a:r>
              <a:rPr lang="en-US" dirty="0" err="1" smtClean="0"/>
              <a:t>Vert</a:t>
            </a:r>
            <a:r>
              <a:rPr lang="en-US" dirty="0" smtClean="0"/>
              <a:t> - So in order to use a video memory, we have to add another index. [Thus] we have the XY RAM index. And we're going to add a horizontal and vertical index register. The horizontal is actually a free running counter, kind of like the program counter, but it's not, it's running continuously.</a:t>
            </a:r>
          </a:p>
          <a:p>
            <a:pPr marL="0" lvl="0" indent="0">
              <a:buNone/>
            </a:pPr>
            <a:endParaRPr lang="en-US" dirty="0" smtClean="0"/>
          </a:p>
          <a:p>
            <a:pPr marL="0" lvl="0" indent="0">
              <a:buNone/>
            </a:pPr>
            <a:r>
              <a:rPr lang="en-US" dirty="0" smtClean="0"/>
              <a:t>Graphics Mode -  Then we can support a graphics mode where we're going to read one byte from the memory and output as a pixel. We just put the output through some resistors to generate 256 colors. </a:t>
            </a:r>
          </a:p>
          <a:p>
            <a:pPr marL="0" lvl="0" indent="0">
              <a:buNone/>
            </a:pPr>
            <a:endParaRPr lang="en-US" dirty="0" smtClean="0"/>
          </a:p>
          <a:p>
            <a:pPr marL="0" lvl="0" indent="0">
              <a:buNone/>
            </a:pPr>
            <a:r>
              <a:rPr lang="en-US" dirty="0" smtClean="0"/>
              <a:t>Text mode - But another thing about this, and this is the really the important reason for doing this, is [that] we can build a native text mode, because we have that ROM available. So we can read a code point, like an ASCII value from the RAM. We can then look up glyph data in the ROM, and then load a shift register [with that]. Then that can get clocked very </a:t>
            </a:r>
            <a:r>
              <a:rPr lang="en-US" dirty="0" err="1" smtClean="0"/>
              <a:t>very</a:t>
            </a:r>
            <a:r>
              <a:rPr lang="en-US" dirty="0" smtClean="0"/>
              <a:t> [fast], like eight times the [cycle] speed. That generates a native text mode, and then we </a:t>
            </a:r>
            <a:r>
              <a:rPr lang="en-US" dirty="0" err="1" smtClean="0"/>
              <a:t>we</a:t>
            </a:r>
            <a:r>
              <a:rPr lang="en-US" dirty="0" smtClean="0"/>
              <a:t> load a color value as well. That provides a foreground background which is going to switch between.</a:t>
            </a:r>
          </a:p>
          <a:p>
            <a:pPr marL="0" lvl="0" indent="0">
              <a:buNone/>
            </a:pPr>
            <a:endParaRPr lang="en-US" dirty="0" smtClean="0"/>
          </a:p>
          <a:p>
            <a:pPr marL="0" lvl="0" indent="0">
              <a:buNone/>
            </a:pPr>
            <a:r>
              <a:rPr lang="en-US" dirty="0" smtClean="0"/>
              <a:t>So what that GPU is doing, is basically loading that ASCII [value], looking up what it would look like, and then using those bits to switch the colors to render that actual text [glyph]. That's what the GPU addressing looks like. </a:t>
            </a:r>
          </a:p>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g22bbce6a1ae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1" name="Google Shape;1011;g22bbce6a1a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There's actually 32k that's used. There's a thing I call the scan register. This is updated by the CPU but </a:t>
            </a:r>
            <a:r>
              <a:rPr lang="en-US" dirty="0" smtClean="0"/>
              <a:t>it's </a:t>
            </a:r>
            <a:r>
              <a:rPr lang="en-US" dirty="0" smtClean="0"/>
              <a:t>reading the fonts glyph lines. So you can have eight by eight bit fonts, and there's also eight by 16. You need four bits - actually three bits for the other one, but I have another bit to select between the two. So I need five bits there. Eight bits for that B register. That pipeline is used by both [scan and B register?]. Then the output goes to this glyph register. Then we  select the font using this F register [and] set loads of colors. There's also a couple of bits available in there, so that can select between these four different fonts.</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22bbce6a1ae_0_4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7" name="Google Shape;1037;g22bbce6a1ae_0_4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don't worry too much about [the GPU], it's basically just almost like a simplified CPU. There's no program running on it, it's basically just each counter running continuously. Then the CPU has to update that V register and the SF registers live there. Then this G register.</a:t>
            </a:r>
          </a:p>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g22bbce6a1ae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9" name="Google Shape;1049;g22bbce6a1ae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we'll cover quickly the ROM memory. This is what the actual ROM looks like. This [shows] all the stuff we have in the ROM. Bank zero contains the actual program that's being run. Bank one is used to store 8080 machine code. That could be read, sort of like the ALU, it's like another ALU. Then the ALU actually lives down here [in banks 2 and 3]. So we have our 16 operations, of which eight of them are these extended two cycle versions. Then the font lives there [in bank 2].</a:t>
            </a: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g22bbce6a1ae_0_4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3" name="Google Shape;1063;g22bbce6a1ae_0_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We haven't talked about the input output! So we have to bit bang everything. So there's a couple of registers. One is used to read and the other ones are used to write. So there's bits that are coming in, bits that are going out. We have a line driver and analog switch, to select between the two video modes. And there's a couple of transistors for controlling the keyboard. And that's where those [bits] live.</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Google Shape;1074;g22bbce6a1ae_0_2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5" name="Google Shape;1075;g22bbce6a1ae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This is what </a:t>
            </a:r>
            <a:r>
              <a:rPr lang="en-US" dirty="0" smtClean="0"/>
              <a:t>the </a:t>
            </a:r>
            <a:r>
              <a:rPr lang="en-US" dirty="0" smtClean="0"/>
              <a:t>EI and EO register looks like. So there's two bits of the keyboard, two bits for the RTS CTS flow control. I need these four bits on input. On the output there's three bits that are used for the actual select between eight Banks of RAM. There's two bits needed for the video because we have to select which video mode we're in, whether we're doing text. Then, which sort of video DAC we're selecting. We also have a bit where we can basically inhibit the keyboard to stop the keyboard scanning. the keyboard is scanned every 15 times a second so it's not continuously scanned.</a:t>
            </a: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g22bbce6a1ae_0_1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5" name="Google Shape;1095;g22bbce6a1ae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This is what the actual RAM looks like.  Bank zero has the video in it. Then we have seven banks of 64k available. There's an area needed for some system stuff at the top of that bank zero.</a:t>
            </a: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5"/>
        <p:cNvGrpSpPr/>
        <p:nvPr/>
      </p:nvGrpSpPr>
      <p:grpSpPr>
        <a:xfrm>
          <a:off x="0" y="0"/>
          <a:ext cx="0" cy="0"/>
          <a:chOff x="0" y="0"/>
          <a:chExt cx="0" cy="0"/>
        </a:xfrm>
      </p:grpSpPr>
      <p:sp>
        <p:nvSpPr>
          <p:cNvPr id="1116" name="Google Shape;1116;g22bbce6a1ae_0_3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7" name="Google Shape;1117;g22bbce6a1ae_0_3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This is where the control word lives. There's actually two registers so it's not eight bits it's 16. There's a there's a set of instructions that can use one of those bytes.</a:t>
            </a: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g22bbce6a1ae_0_2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5" name="Google Shape;1125;g22bbce6a1ae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when the machine fetches instructions, typically there's two bytes needed. But if that  most significant bit is a one then it will not load the second value. The way it does that is it just skips that cycle, and it tri-states the control word, the second byte. So that all gets pulled high, so everything on that bottom row gets pulled up, that all gets set to FF. </a:t>
            </a:r>
          </a:p>
          <a:p>
            <a:pPr marL="0" lvl="0" indent="0">
              <a:buNone/>
            </a:pPr>
            <a:endParaRPr lang="en-US" dirty="0" smtClean="0"/>
          </a:p>
          <a:p>
            <a:pPr marL="0" lvl="0" indent="0">
              <a:buNone/>
            </a:pPr>
            <a:r>
              <a:rPr lang="en-US" dirty="0" smtClean="0"/>
              <a:t>So there's selecting the default ALU operations. You only get four possible destinations, two possible sources. That block is four bits, there's 16 possible destinations. There's eight registers on board, and there's an option to add another eight possible registers on an expansion [board]. [There's] zero page, this is that WR bit sets whether it's going to write the results of the memory or not.  And ZB is the Zero Bank, so you can only use Bank zero with this half-instruction.</a:t>
            </a: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g22bbce6a1ae_0_3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8" name="Google Shape;1148;g22bbce6a1ae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[Here's] just a </a:t>
            </a:r>
            <a:r>
              <a:rPr lang="en-US" dirty="0" smtClean="0"/>
              <a:t>quick </a:t>
            </a:r>
            <a:r>
              <a:rPr lang="en-US" dirty="0" smtClean="0"/>
              <a:t>rundown of these execution modes. So the first three bits in that control word specifies what it's going to be doing in terms of Cycles. So the full four Cycles loading, two fetch two execute that's zero [mode]. There's a couple three cycle ones where it just does single execution of the ALU. Then there's these last two, these are your shorter instructions. so there's one or two cycles to do this immediate load. So you can do a conditional jump in mode five, it looks at the sign. What it does actually skips the execute, just jumps over the next cycle. Then these are the defaults, the last one is the default ALU operation.</a:t>
            </a: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p:cNvGrpSpPr/>
        <p:nvPr/>
      </p:nvGrpSpPr>
      <p:grpSpPr>
        <a:xfrm>
          <a:off x="0" y="0"/>
          <a:ext cx="0" cy="0"/>
          <a:chOff x="0" y="0"/>
          <a:chExt cx="0" cy="0"/>
        </a:xfrm>
      </p:grpSpPr>
      <p:sp>
        <p:nvSpPr>
          <p:cNvPr id="1153" name="Google Shape;1153;g22bbce6a1ae_0_3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4" name="Google Shape;1154;g22bbce6a1ae_0_3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I'll just show a quick example of what that looks like. This is incrementing the X register again. So this is actually what the code looks like. There's six bytes in order to do this example. We're doing our immediate load, doing our immediate HL. We're actually loading one into H. Then we're doing this FNFH operation, one in that default set of instructions is an increment, and then this is how we do that.</a:t>
            </a:r>
          </a:p>
          <a:p>
            <a:pPr marL="0" lvl="0" indent="0">
              <a:buNone/>
            </a:pPr>
            <a:endParaRPr lang="en-US" dirty="0" smtClean="0"/>
          </a:p>
          <a:p>
            <a:pPr marL="0" lvl="0" indent="0">
              <a:buNone/>
            </a:pPr>
            <a:r>
              <a:rPr lang="en-US" dirty="0" smtClean="0"/>
              <a:t>There's actually I think about 17,000 possible instructions or combinations of things you can do. There's 65 K [available] but of which about 17,000 are valid. </a:t>
            </a:r>
          </a:p>
          <a:p>
            <a:pPr marL="0" lvl="0" indent="0" algn="l" rtl="0">
              <a:spcBef>
                <a:spcPts val="0"/>
              </a:spcBef>
              <a:spcAft>
                <a:spcPts val="0"/>
              </a:spcAft>
              <a:buNone/>
            </a:pP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
        <p:cNvGrpSpPr/>
        <p:nvPr/>
      </p:nvGrpSpPr>
      <p:grpSpPr>
        <a:xfrm>
          <a:off x="0" y="0"/>
          <a:ext cx="0" cy="0"/>
          <a:chOff x="0" y="0"/>
          <a:chExt cx="0" cy="0"/>
        </a:xfrm>
      </p:grpSpPr>
      <p:sp>
        <p:nvSpPr>
          <p:cNvPr id="1159" name="Google Shape;1159;g22bbce6a1ae_0_4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0" name="Google Shape;1160;g22bbce6a1ae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yeah, that's the CPU, it's super basic. [Then] we've got the keyboard interface, [and] serial interface, there's no UART. There's no like video chip, no VIP or SID chips or anything like that. So all of this has to be bit banged.</a:t>
            </a:r>
          </a:p>
          <a:p>
            <a:pPr marL="0" lvl="0" indent="0" algn="l" rtl="0">
              <a:spcBef>
                <a:spcPts val="0"/>
              </a:spcBef>
              <a:spcAft>
                <a:spcPts val="0"/>
              </a:spcAft>
              <a:buNone/>
            </a:pP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0"/>
        <p:cNvGrpSpPr/>
        <p:nvPr/>
      </p:nvGrpSpPr>
      <p:grpSpPr>
        <a:xfrm>
          <a:off x="0" y="0"/>
          <a:ext cx="0" cy="0"/>
          <a:chOff x="0" y="0"/>
          <a:chExt cx="0" cy="0"/>
        </a:xfrm>
      </p:grpSpPr>
      <p:sp>
        <p:nvSpPr>
          <p:cNvPr id="1181" name="Google Shape;1181;g22bbce6a1ae_0_5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2" name="Google Shape;1182;g22bbce6a1ae_0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the software requirements come like this. We have a lot of concurrent protocols so there's a lot of State. there's a lot of critical timings, there's a lot of control needed. We can't really interrupt it. We can't like, let's load a user's programs. start executing them, and interrupt it like 30 000 times a second to do video timing, that's just not practical. We can't yield to a user program. So we cannot run a user program actually on the hardware. We also want to store a program. We want to be able to load a program at runtime. So [the program] has to live in the data memory. </a:t>
            </a:r>
          </a:p>
          <a:p>
            <a:pPr marL="0" lvl="0" indent="0">
              <a:buNone/>
            </a:pPr>
            <a:endParaRPr lang="en-US" dirty="0" smtClean="0"/>
          </a:p>
          <a:p>
            <a:pPr marL="0" lvl="0" indent="0">
              <a:buNone/>
            </a:pPr>
            <a:r>
              <a:rPr lang="en-US" dirty="0" smtClean="0"/>
              <a:t>That means we need to have a basically a </a:t>
            </a:r>
            <a:r>
              <a:rPr lang="en-US" dirty="0" err="1" smtClean="0"/>
              <a:t>bytecode</a:t>
            </a:r>
            <a:r>
              <a:rPr lang="en-US" dirty="0" smtClean="0"/>
              <a:t> interpreter and a virtual machine or virtual CPU, preferably using an existing instruction set architecture.</a:t>
            </a:r>
          </a:p>
          <a:p>
            <a:pPr marL="0" lvl="0" indent="0" algn="l" rtl="0">
              <a:spcBef>
                <a:spcPts val="0"/>
              </a:spcBef>
              <a:spcAft>
                <a:spcPts val="0"/>
              </a:spcAft>
              <a:buNone/>
            </a:pP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6"/>
        <p:cNvGrpSpPr/>
        <p:nvPr/>
      </p:nvGrpSpPr>
      <p:grpSpPr>
        <a:xfrm>
          <a:off x="0" y="0"/>
          <a:ext cx="0" cy="0"/>
          <a:chOff x="0" y="0"/>
          <a:chExt cx="0" cy="0"/>
        </a:xfrm>
      </p:grpSpPr>
      <p:sp>
        <p:nvSpPr>
          <p:cNvPr id="1187" name="Google Shape;1187;g12ef2ad5a8e_0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8" name="Google Shape;1188;g12ef2ad5a8e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this is the actual software stack. You have the hardware [and] these are the interfaces. Then what we're going to do is put this Hardware abstraction layer on top of that. This is kind of like a virtual machine. It has a </a:t>
            </a:r>
            <a:r>
              <a:rPr lang="en-US" dirty="0" err="1" smtClean="0"/>
              <a:t>bytecode</a:t>
            </a:r>
            <a:r>
              <a:rPr lang="en-US" dirty="0" smtClean="0"/>
              <a:t> interpreter that's going to interpret the memory as 8080 machine code. Originally I was looking at use doing the [1802] COSMAC, it's really simple.  But I decided there's a lot more [software] for the 8080.  I also thought about 6809 but this is where I ended up going. </a:t>
            </a:r>
          </a:p>
          <a:p>
            <a:pPr marL="0" lvl="0" indent="0">
              <a:buNone/>
            </a:pPr>
            <a:endParaRPr lang="en-US" dirty="0" smtClean="0"/>
          </a:p>
          <a:p>
            <a:pPr marL="0" lvl="0" indent="0">
              <a:buNone/>
            </a:pPr>
            <a:r>
              <a:rPr lang="en-US" dirty="0" smtClean="0"/>
              <a:t>Then just to make life even more convoluted, there's a micro kernel. We'll get into this [later] This is basically to allow you to do memory management. And there's a disk, and it provides timers, and it controls the TTL serial and console. Then we have CP/M on [top of] this. </a:t>
            </a:r>
          </a:p>
          <a:p>
            <a:pPr marL="0" lvl="0" indent="0">
              <a:buNone/>
            </a:pPr>
            <a:endParaRPr lang="en-US" dirty="0" smtClean="0"/>
          </a:p>
          <a:p>
            <a:pPr marL="0" lvl="0" indent="0">
              <a:buNone/>
            </a:pPr>
            <a:r>
              <a:rPr lang="en-US" dirty="0" smtClean="0"/>
              <a:t>So the BIOS actually talks to this micro kernel, that talks to the outer abstraction layer, and then it's talking to the hardware. Then finally you actually have your application layer and so your user program can run there.</a:t>
            </a:r>
          </a:p>
          <a:p>
            <a:pPr marL="0" lvl="0" indent="0" algn="l" rtl="0">
              <a:spcBef>
                <a:spcPts val="0"/>
              </a:spcBef>
              <a:spcAft>
                <a:spcPts val="0"/>
              </a:spcAft>
              <a:buNone/>
            </a:pP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2"/>
        <p:cNvGrpSpPr/>
        <p:nvPr/>
      </p:nvGrpSpPr>
      <p:grpSpPr>
        <a:xfrm>
          <a:off x="0" y="0"/>
          <a:ext cx="0" cy="0"/>
          <a:chOff x="0" y="0"/>
          <a:chExt cx="0" cy="0"/>
        </a:xfrm>
      </p:grpSpPr>
      <p:sp>
        <p:nvSpPr>
          <p:cNvPr id="1213" name="Google Shape;1213;g22bbce6a1ae_0_5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4" name="Google Shape;1214;g22bbce6a1ae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the most kind of overhead we do, is the video timing. and this is kind of what's going on. in typical VGA Style video timing you have to fly back at the end of the line. This is the old sort of CRT way of doing things, and then fly back at the end of end of the page. I show them at the beginning. There's a vertical sync pulse and a horizontal sync pulse generated by the machine. And that tells a monitor all the information it gets about what's happening in terms of timing. So [timing is] whether it's when to start the line, when to start the next frame, and there's some blanking. I don't really do the blanking, the </a:t>
            </a:r>
            <a:r>
              <a:rPr lang="en-US" dirty="0" err="1" smtClean="0"/>
              <a:t>blanking's</a:t>
            </a:r>
            <a:r>
              <a:rPr lang="en-US" dirty="0" smtClean="0"/>
              <a:t> done just by writing a bunch of zeros to the memory, so it doesn't output anything. There isn't a lot of logic to do that.</a:t>
            </a: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p:cNvGrpSpPr/>
        <p:nvPr/>
      </p:nvGrpSpPr>
      <p:grpSpPr>
        <a:xfrm>
          <a:off x="0" y="0"/>
          <a:ext cx="0" cy="0"/>
          <a:chOff x="0" y="0"/>
          <a:chExt cx="0" cy="0"/>
        </a:xfrm>
      </p:grpSpPr>
      <p:sp>
        <p:nvSpPr>
          <p:cNvPr id="1244" name="Google Shape;1244;g22bbce6a1ae_0_5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5" name="Google Shape;1245;g22bbce6a1ae_0_5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It actually supports quite a few different video modes. So VGA is 640 by 480. There's a 75 hertz version SVGA and also XGA. Now I have a fixed fix dot clock and that's closest to this VGA 75 Hertz. If you do it 60 hertz you actually get 104 Columns of text. The super VGA, which technically would be a hundred columns of eight by eight glyph text, actually you only get  80 columns. Then this XGA mode, you've got a lot more rows, and actually you're down to 64 columns, but you can actually run CP/M on 64. These are the actual total lines for the video frame.</a:t>
            </a:r>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9"/>
        <p:cNvGrpSpPr/>
        <p:nvPr/>
      </p:nvGrpSpPr>
      <p:grpSpPr>
        <a:xfrm>
          <a:off x="0" y="0"/>
          <a:ext cx="0" cy="0"/>
          <a:chOff x="0" y="0"/>
          <a:chExt cx="0" cy="0"/>
        </a:xfrm>
      </p:grpSpPr>
      <p:sp>
        <p:nvSpPr>
          <p:cNvPr id="1250" name="Google Shape;1250;g22bbce6a1ae_0_5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1" name="Google Shape;1251;g22bbce6a1ae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[for] video control. we have to update those indexes. That's a scan index, which is indexing the glyph data; the vertical register which indexes which row in the memory which the video is going to output from. When you update the V register, it resets the H counter. So to get the time right, you've got to do that precisely at exactly the same time, every time.</a:t>
            </a:r>
          </a:p>
          <a:p>
            <a:pPr marL="0" lvl="0" indent="0">
              <a:buNone/>
            </a:pPr>
            <a:endParaRPr lang="en-US" dirty="0" smtClean="0"/>
          </a:p>
          <a:p>
            <a:pPr marL="0" lvl="0" indent="0">
              <a:buNone/>
            </a:pPr>
            <a:r>
              <a:rPr lang="en-US" dirty="0" smtClean="0"/>
              <a:t>So we have to count the lines, to figure out like when we're actually going to reset the vertical.  But the trouble with that line count, is it's greater than nine bits, which means you can't do it with a single byte. so you have to use an ALU lookup. So we can take advantage of our ALU, using our eight and four bits. So we have a block count and that will be eight bits, and a line count [of 4 bits]. Instead of counting all of the lines, we're going to break up the lines into blocks. Those blocks will be, well typically, it's going to be two bits, like three or four lines, but I'll show you what that looks like.</a:t>
            </a: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g22bbce6a1ae_0_6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0" name="Google Shape;1260;g22bbce6a1ae_0_6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This is where our </a:t>
            </a:r>
            <a:r>
              <a:rPr lang="en-US" dirty="0" err="1" smtClean="0"/>
              <a:t>vid</a:t>
            </a:r>
            <a:r>
              <a:rPr lang="en-US" dirty="0" smtClean="0"/>
              <a:t> function comes in. We break it up into these blocks of lines. We're counting blocks, each block has several lines in it. This is one of the most common modes, where you have four lines per block. At the beginning of each line you have to  use that </a:t>
            </a:r>
            <a:r>
              <a:rPr lang="en-US" dirty="0" err="1" smtClean="0"/>
              <a:t>vid</a:t>
            </a:r>
            <a:r>
              <a:rPr lang="en-US" dirty="0" smtClean="0"/>
              <a:t> function, to generate the sync pulse and update the vertical count, as a scan counter. We also sample the communication interfaces on that, using the com function. Then we're going to reset the count at the beginning of the frame, and then update or count the blocks. We have to have a little bit of code. Now all of this space is available to actually run the users program, so we can run our interpreter in this.</a:t>
            </a:r>
          </a:p>
          <a:p>
            <a:pPr marL="0" lvl="0" indent="0" algn="l" rtl="0">
              <a:spcBef>
                <a:spcPts val="0"/>
              </a:spcBef>
              <a:spcAft>
                <a:spcPts val="0"/>
              </a:spcAft>
              <a:buNone/>
            </a:pPr>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p:cNvGrpSpPr/>
        <p:nvPr/>
      </p:nvGrpSpPr>
      <p:grpSpPr>
        <a:xfrm>
          <a:off x="0" y="0"/>
          <a:ext cx="0" cy="0"/>
          <a:chOff x="0" y="0"/>
          <a:chExt cx="0" cy="0"/>
        </a:xfrm>
      </p:grpSpPr>
      <p:sp>
        <p:nvSpPr>
          <p:cNvPr id="1302" name="Google Shape;1302;g22bbce6a1ae_0_6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22bbce6a1ae_0_6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There's a little bit more to this. So we're going to have this virtual machine cycle. We have these lines but we can also use columns as well. So we break up the lines by tweaking the </a:t>
            </a:r>
            <a:r>
              <a:rPr lang="en-US" dirty="0" err="1" smtClean="0"/>
              <a:t>the</a:t>
            </a:r>
            <a:r>
              <a:rPr lang="en-US" dirty="0" smtClean="0"/>
              <a:t> actual video modes.  VGA which is about 31.5, we can push that up to 32 which is 192k divided by 6 divided by 5 divided by 4 for these three. </a:t>
            </a:r>
          </a:p>
          <a:p>
            <a:pPr marL="0" lvl="0" indent="0">
              <a:buNone/>
            </a:pPr>
            <a:endParaRPr lang="en-US" dirty="0" smtClean="0"/>
          </a:p>
          <a:p>
            <a:pPr marL="0" lvl="0" indent="0">
              <a:buNone/>
            </a:pPr>
            <a:r>
              <a:rPr lang="en-US" dirty="0" smtClean="0"/>
              <a:t>There's a speed limit on the machine, which would be the speed limit of the memory. The way it's working, is things are kind of pipelined. You can push it very close to the actual speed of the memory, which would be about 18 megahertz, [but] you don't want to go that fast. I'm able to get it up to 17 and a half megahertz, but it's not too super stable. Originally I was thinking 16 but I'm doing 16 and a half. </a:t>
            </a:r>
          </a:p>
          <a:p>
            <a:pPr marL="0" lvl="0" indent="0">
              <a:buNone/>
            </a:pPr>
            <a:endParaRPr lang="en-US" dirty="0" smtClean="0"/>
          </a:p>
          <a:p>
            <a:pPr marL="0" lvl="0" indent="0">
              <a:buNone/>
            </a:pPr>
            <a:r>
              <a:rPr lang="en-US" dirty="0" smtClean="0"/>
              <a:t>So I start with a 33 megahertz crystal that gets divided down. [Then] the processor is running at 8.25 megahertz and then the magic number is 43 (not 42) so 43 cycles per virtual machine. So the virtual machine cycle has 43 cycles of the native machine code. That results in 191.86 kilohertz, that's effectively the clock speed of the virtual [8080] machine?? . [For] each one of those cycles, you can you have 43 Cycles worth of native code you can run. So the native CPU is about three and a half </a:t>
            </a:r>
            <a:r>
              <a:rPr lang="en-US" dirty="0" err="1" smtClean="0"/>
              <a:t>mips</a:t>
            </a:r>
            <a:r>
              <a:rPr lang="en-US" dirty="0" smtClean="0"/>
              <a:t>.</a:t>
            </a:r>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g22bbce6a1ae_0_6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9" name="Google Shape;1309;g22bbce6a1ae_0_6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This is what the actual video modes look like. This [one] is the VGA, so it's three by six. I actually add a little bit of time at the beginning, so I jump  through an intermediate page just to delay it a little bit. [This] actually brings it perfectly in line with VGA timing, because some monitors are a bit finicky, this is the default. This has a block rate of a 10,659 blocks per second, which isn't very useful.</a:t>
            </a:r>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3"/>
        <p:cNvGrpSpPr/>
        <p:nvPr/>
      </p:nvGrpSpPr>
      <p:grpSpPr>
        <a:xfrm>
          <a:off x="0" y="0"/>
          <a:ext cx="0" cy="0"/>
          <a:chOff x="0" y="0"/>
          <a:chExt cx="0" cy="0"/>
        </a:xfrm>
      </p:grpSpPr>
      <p:sp>
        <p:nvSpPr>
          <p:cNvPr id="1334" name="Google Shape;1334;g22bbce6a1ae_0_6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5" name="Google Shape;1335;g22bbce6a1ae_0_6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The SVGA looks like this: this is four by five. It says 20 virtual machine cycles per block and that's pretty close to 9600 baud. So this is the block rate as used to actually do the </a:t>
            </a:r>
            <a:r>
              <a:rPr lang="en-US" dirty="0" err="1" smtClean="0"/>
              <a:t>the</a:t>
            </a:r>
            <a:r>
              <a:rPr lang="en-US" dirty="0" smtClean="0"/>
              <a:t> serial communications at 9600. </a:t>
            </a:r>
          </a:p>
          <a:p>
            <a:pPr marL="0" lvl="0" indent="0" algn="l" rtl="0">
              <a:spcBef>
                <a:spcPts val="0"/>
              </a:spcBef>
              <a:spcAft>
                <a:spcPts val="0"/>
              </a:spcAft>
              <a:buNone/>
            </a:pPr>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g22bbce6a1ae_0_7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2" name="Google Shape;1362;g22bbce6a1ae_0_7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[no discussion] it says 161 blocks per frame.</a:t>
            </a:r>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7"/>
        <p:cNvGrpSpPr/>
        <p:nvPr/>
      </p:nvGrpSpPr>
      <p:grpSpPr>
        <a:xfrm>
          <a:off x="0" y="0"/>
          <a:ext cx="0" cy="0"/>
          <a:chOff x="0" y="0"/>
          <a:chExt cx="0" cy="0"/>
        </a:xfrm>
      </p:grpSpPr>
      <p:sp>
        <p:nvSpPr>
          <p:cNvPr id="1388" name="Google Shape;1388;g22bbce6a1ae_0_8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9" name="Google Shape;1389;g22bbce6a1ae_0_8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In order to keep track of where we are in the cycle, we need to count the lines and also the cycle within the line. So there's this  byte stored in the zero page called the Virtual Machine State [VMS]. And those four bits I call it the mode line. It tells you what line you're on but also which video mode. There's different kind of accounts it can do. so in the VGA the mode lines count zero one two, zero one two, and then it will count the [column] cycles zero through five. There's two available for the next mode so it counts three four five six, and it's doing four, and then that cycle. Then for the XGA mode it's doing this count. And that's essentially what goes on.</a:t>
            </a:r>
          </a:p>
          <a:p>
            <a:pPr marL="0" lvl="0" indent="0">
              <a:buNone/>
            </a:pPr>
            <a:endParaRPr lang="en-US" dirty="0" smtClean="0"/>
          </a:p>
          <a:p>
            <a:pPr marL="0" lvl="0" indent="0">
              <a:buNone/>
            </a:pPr>
            <a:r>
              <a:rPr lang="en-US" dirty="0" smtClean="0"/>
              <a:t>There's an extended bit. So I actually have an extended set of instructions, and that bit there will tell a machine which one to use. </a:t>
            </a:r>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7"/>
        <p:cNvGrpSpPr/>
        <p:nvPr/>
      </p:nvGrpSpPr>
      <p:grpSpPr>
        <a:xfrm>
          <a:off x="0" y="0"/>
          <a:ext cx="0" cy="0"/>
          <a:chOff x="0" y="0"/>
          <a:chExt cx="0" cy="0"/>
        </a:xfrm>
      </p:grpSpPr>
      <p:sp>
        <p:nvSpPr>
          <p:cNvPr id="1398" name="Google Shape;1398;g22bbce6a1ae_0_8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9" name="Google Shape;1399;g22bbce6a1ae_0_8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rmAutofit fontScale="92500" lnSpcReduction="10000"/>
          </a:bodyPr>
          <a:lstStyle/>
          <a:p>
            <a:pPr marL="0" lvl="0" indent="0">
              <a:buNone/>
            </a:pPr>
            <a:r>
              <a:rPr lang="en-US" dirty="0" smtClean="0"/>
              <a:t>This is basically how the virtual machine works, it might be a bit hard to understand what's going on here. These represent sort of sections of code. So each page is made up sort of like this. you'll have a page which will have maybe only 18 bytes of code in it. The first few bytes are going to increment that virtual machine State.</a:t>
            </a:r>
          </a:p>
          <a:p>
            <a:pPr marL="0" lvl="0" indent="0">
              <a:buNone/>
            </a:pPr>
            <a:endParaRPr lang="en-US" dirty="0" smtClean="0"/>
          </a:p>
          <a:p>
            <a:pPr marL="0" lvl="0" indent="0">
              <a:buNone/>
            </a:pPr>
            <a:r>
              <a:rPr lang="en-US" dirty="0" smtClean="0"/>
              <a:t>You've then got about 30 cycles of actual code you can run. Then at the end you dispatch, and that then figures out where you're going to go next - you're going to load the next instruction and you're going to do the video timing. </a:t>
            </a:r>
          </a:p>
          <a:p>
            <a:pPr marL="0" lvl="0" indent="0">
              <a:buNone/>
            </a:pPr>
            <a:endParaRPr lang="en-US" dirty="0" smtClean="0"/>
          </a:p>
          <a:p>
            <a:pPr marL="0" lvl="0" indent="0">
              <a:buNone/>
            </a:pPr>
            <a:r>
              <a:rPr lang="en-US" dirty="0" smtClean="0"/>
              <a:t>There's a </a:t>
            </a:r>
            <a:r>
              <a:rPr lang="en-US" dirty="0" smtClean="0"/>
              <a:t>sort of a double wide one, so you increment two cycles. Then you have about 72 cycles of code. There's also a three-wide, so you've got over 100 cycles of code that you can pack in there. </a:t>
            </a:r>
          </a:p>
          <a:p>
            <a:pPr marL="0" lvl="0" indent="0">
              <a:buNone/>
            </a:pPr>
            <a:endParaRPr lang="en-US" dirty="0" smtClean="0"/>
          </a:p>
          <a:p>
            <a:pPr marL="0" lvl="0" indent="0">
              <a:buNone/>
            </a:pPr>
            <a:r>
              <a:rPr lang="en-US" dirty="0" smtClean="0"/>
              <a:t>So each page in the ROM is essentially a virtual machine operation. There's about 84 pages and each one is interpreting 8080 machine code instructions.</a:t>
            </a:r>
          </a:p>
          <a:p>
            <a:pPr marL="0" lvl="0" indent="0">
              <a:buNone/>
            </a:pPr>
            <a:endParaRPr lang="en-US" dirty="0" smtClean="0"/>
          </a:p>
          <a:p>
            <a:pPr marL="0" lvl="0" indent="0">
              <a:buNone/>
            </a:pPr>
            <a:r>
              <a:rPr lang="en-US" dirty="0" smtClean="0"/>
              <a:t>There's I think probably about 80 actual [8080] instructions. I mean there's 256 bytes but there's a lot of there's a lot of move operations. So you only need about 84 pages of code to implement the whole 8080 instruction set. And there's a few extra ones in there, because some things get broken up into two. </a:t>
            </a:r>
          </a:p>
          <a:p>
            <a:pPr marL="0" lvl="0" indent="0">
              <a:buNone/>
            </a:pPr>
            <a:endParaRPr lang="en-US" dirty="0" smtClean="0"/>
          </a:p>
          <a:p>
            <a:pPr marL="0" lvl="0" indent="0">
              <a:buNone/>
            </a:pPr>
            <a:r>
              <a:rPr lang="en-US" dirty="0" smtClean="0"/>
              <a:t>That dispatch function, that's in the ALU. So the page it calls this dispatch, and it returns a page number to jump to. And the input to that function, is this virtual machine State and the instruction. So it takes the 8080 machine code instruction,  the state and then it says "does it have any Cycles available to execute that code?". Or you might have come to the end of line, and it has to do a horizontal sync. So that's all pre-calculated and loaded into the ALU. And it uses that to drive that virtual machine.</a:t>
            </a:r>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9"/>
        <p:cNvGrpSpPr/>
        <p:nvPr/>
      </p:nvGrpSpPr>
      <p:grpSpPr>
        <a:xfrm>
          <a:off x="0" y="0"/>
          <a:ext cx="0" cy="0"/>
          <a:chOff x="0" y="0"/>
          <a:chExt cx="0" cy="0"/>
        </a:xfrm>
      </p:grpSpPr>
      <p:sp>
        <p:nvSpPr>
          <p:cNvPr id="1410" name="Google Shape;1410;g22bbce6a1ae_0_8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1" name="Google Shape;1411;g22bbce6a1ae_0_8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this is actually what that execution sequence looks like. In this video mode we have these four sync pulses. We have to use that first available cycle just to update the block count, then all the rest are available. So what I've shown here, is that you're going to fetch an instruction so the fetch is a separate cycle. So you do a fetch that's 43 cycles, and then you can do an execute which is say another 40-43. The next instruction I fetch is a double cycle one, so that takes two. Then I Fetch and I get maybe another two cycle one. So that has to skip to the next line, so [then] it inserts an idle cycle. It can't execute two or it'll miss the sync pulse, it's actually just a kind of burn-that. </a:t>
            </a:r>
          </a:p>
          <a:p>
            <a:pPr marL="0" lvl="0" indent="0">
              <a:buNone/>
            </a:pPr>
            <a:endParaRPr lang="en-US" dirty="0" smtClean="0"/>
          </a:p>
          <a:p>
            <a:pPr marL="0" lvl="0" indent="0">
              <a:buNone/>
            </a:pPr>
            <a:r>
              <a:rPr lang="en-US" dirty="0" smtClean="0"/>
              <a:t>But there might be a little bit of room, because what you'd have to do is you have to pack the code to fit in these kind of blocks. Sometimes you have some space at the end, and you can pre-fetch the next instruction. So some of these they'll do the execute, and then they'll </a:t>
            </a:r>
            <a:r>
              <a:rPr lang="en-US" dirty="0" err="1" smtClean="0"/>
              <a:t>prefetch</a:t>
            </a:r>
            <a:r>
              <a:rPr lang="en-US" dirty="0" smtClean="0"/>
              <a:t>, so you go straight back to the execute. There's quite a few that are like that. </a:t>
            </a:r>
          </a:p>
          <a:p>
            <a:pPr marL="0" lvl="0" indent="0">
              <a:buNone/>
            </a:pPr>
            <a:endParaRPr lang="en-US" dirty="0" smtClean="0"/>
          </a:p>
          <a:p>
            <a:pPr marL="0" lvl="0" indent="0">
              <a:buNone/>
            </a:pPr>
            <a:r>
              <a:rPr lang="en-US" dirty="0" smtClean="0"/>
              <a:t>So there's some where it does fit into that 43, sometimes a little bit too big but not hugely so. You can then pre-fetch some that need to. There's a couple that actually use three which is very inefficient, because if you do that halfway through the line sometimes you have to skip two idles. The XGA which has those very short lines, there's only about 20 of the Cycles burnt this way. So XGA's not a very efficient mode.</a:t>
            </a:r>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2"/>
        <p:cNvGrpSpPr/>
        <p:nvPr/>
      </p:nvGrpSpPr>
      <p:grpSpPr>
        <a:xfrm>
          <a:off x="0" y="0"/>
          <a:ext cx="0" cy="0"/>
          <a:chOff x="0" y="0"/>
          <a:chExt cx="0" cy="0"/>
        </a:xfrm>
      </p:grpSpPr>
      <p:sp>
        <p:nvSpPr>
          <p:cNvPr id="1433" name="Google Shape;1433;g22bbce6a1ae_0_7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4" name="Google Shape;1434;g22bbce6a1ae_0_7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rmAutofit lnSpcReduction="10000"/>
          </a:bodyPr>
          <a:lstStyle/>
          <a:p>
            <a:pPr marL="0" lvl="0" indent="0">
              <a:buNone/>
            </a:pPr>
            <a:r>
              <a:rPr lang="en-US" dirty="0" smtClean="0"/>
              <a:t>So [for] the threads. So you know, I've been showing these diagrams with like these four sync pulses. But each one has a special set of features. So it does it sync and then there's a byte available. There's a mode byte which it checks, so you can turn things on and off.  </a:t>
            </a:r>
          </a:p>
          <a:p>
            <a:pPr marL="0" lvl="0" indent="0">
              <a:buNone/>
            </a:pPr>
            <a:endParaRPr lang="en-US" dirty="0" smtClean="0"/>
          </a:p>
          <a:p>
            <a:pPr marL="0" lvl="0" indent="0">
              <a:buNone/>
            </a:pPr>
            <a:r>
              <a:rPr lang="en-US" dirty="0" smtClean="0"/>
              <a:t>So that  first line is a reserved block - for managing the block and also the virtual machine, so it'll update the block counts every cycle. If it gets the end of the frame it will then add another cycle to update the frame. Fifteen times a second, it actually adds another cycle to start the keyboard scan. And there's also a real-time clock. So this can go and consume all of those Cycles, every six seconds. And it updates these counts to keep track of time, there's basically three timers.</a:t>
            </a:r>
          </a:p>
          <a:p>
            <a:pPr marL="0" lvl="0" indent="0">
              <a:buNone/>
            </a:pPr>
            <a:endParaRPr lang="en-US" dirty="0" smtClean="0"/>
          </a:p>
          <a:p>
            <a:pPr marL="0" lvl="0" indent="0">
              <a:buNone/>
            </a:pPr>
            <a:r>
              <a:rPr lang="en-US" dirty="0" smtClean="0"/>
              <a:t>Audio -  The audio is very labor intensive, because it's all doing math to calculate the waveform. So if you turn on the audio, it uses up two cycles immediately. You can add up to  three voices of audio. So with all three turned on it takes all four of those cycles. </a:t>
            </a:r>
          </a:p>
          <a:p>
            <a:pPr marL="0" lvl="0" indent="0">
              <a:buNone/>
            </a:pPr>
            <a:endParaRPr lang="en-US" dirty="0" smtClean="0"/>
          </a:p>
          <a:p>
            <a:pPr marL="0" lvl="0" indent="0">
              <a:buNone/>
            </a:pPr>
            <a:r>
              <a:rPr lang="en-US" dirty="0" smtClean="0"/>
              <a:t>Transmit, Receive - Then when you turn on the </a:t>
            </a:r>
            <a:r>
              <a:rPr lang="en-US" dirty="0" err="1" smtClean="0"/>
              <a:t>the</a:t>
            </a:r>
            <a:r>
              <a:rPr lang="en-US" dirty="0" smtClean="0"/>
              <a:t> actual serial communication, it  samples the serial, but it doesn't do anything with it. So you have to consume a cycle in order to handle the </a:t>
            </a:r>
            <a:r>
              <a:rPr lang="en-US" dirty="0" err="1" smtClean="0"/>
              <a:t>the</a:t>
            </a:r>
            <a:r>
              <a:rPr lang="en-US" dirty="0" smtClean="0"/>
              <a:t> actual serial. And so that's  what's happening there.</a:t>
            </a:r>
          </a:p>
          <a:p>
            <a:pPr marL="0" lvl="0" indent="0">
              <a:buNone/>
            </a:pPr>
            <a:endParaRPr lang="en-US" dirty="0" smtClean="0"/>
          </a:p>
          <a:p>
            <a:pPr marL="0" lvl="0" indent="0">
              <a:buNone/>
            </a:pPr>
            <a:r>
              <a:rPr lang="en-US" dirty="0" smtClean="0"/>
              <a:t>So not all of this will get turned on at the same time. But if you do, you end up with only six available to run your CPU. So the more features you turn on the more you kind of take away from the resources to run the actual code.</a:t>
            </a:r>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8"/>
        <p:cNvGrpSpPr/>
        <p:nvPr/>
      </p:nvGrpSpPr>
      <p:grpSpPr>
        <a:xfrm>
          <a:off x="0" y="0"/>
          <a:ext cx="0" cy="0"/>
          <a:chOff x="0" y="0"/>
          <a:chExt cx="0" cy="0"/>
        </a:xfrm>
      </p:grpSpPr>
      <p:sp>
        <p:nvSpPr>
          <p:cNvPr id="1469" name="Google Shape;1469;g22bbce6a1ae_0_8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0" name="Google Shape;1470;g22bbce6a1ae_0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I've already mentioned the audio. But the glyph register during the blanking filter and amplifier period, is used to read a sample value. There's a little filter and amplifier, so it's actual real pulse code modulation. You get a microsecond pulse at various [voltage] values using this little R2R DAC. Then that has to amplify it and filter it out. </a:t>
            </a:r>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9"/>
        <p:cNvGrpSpPr/>
        <p:nvPr/>
      </p:nvGrpSpPr>
      <p:grpSpPr>
        <a:xfrm>
          <a:off x="0" y="0"/>
          <a:ext cx="0" cy="0"/>
          <a:chOff x="0" y="0"/>
          <a:chExt cx="0" cy="0"/>
        </a:xfrm>
      </p:grpSpPr>
      <p:sp>
        <p:nvSpPr>
          <p:cNvPr id="1480" name="Google Shape;1480;g22bbce6a1ae_0_10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1" name="Google Shape;1481;g22bbce6a1ae_0_1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There's also an expansion Port.  So there's basically another eight possible registers you can use, and they're actually mapped to the 8080 as [I/O] ports one through seven. The port zero is reserved.</a:t>
            </a:r>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9"/>
        <p:cNvGrpSpPr/>
        <p:nvPr/>
      </p:nvGrpSpPr>
      <p:grpSpPr>
        <a:xfrm>
          <a:off x="0" y="0"/>
          <a:ext cx="0" cy="0"/>
          <a:chOff x="0" y="0"/>
          <a:chExt cx="0" cy="0"/>
        </a:xfrm>
      </p:grpSpPr>
      <p:sp>
        <p:nvSpPr>
          <p:cNvPr id="1490" name="Google Shape;1490;g22bbce6a1ae_0_9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1" name="Google Shape;1491;g22bbce6a1ae_0_9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This is how the hardware abstraction happens. The 8080 has this separate address space and there's 256 ports. The first eight are reserved. For this expansion board, port eight is the serial receive and transmit. So you can say to the 8080,  give me the next byte of Serial data or [transmit] this byte. Then the abstraction layer takes care of managing the buffers and sampling and all that. There's a console [port] as well, it keeps track of the cursor position, so you can send stuff to a console and it will update the console, the actual screen. It updates the memory, that's all taken care of.</a:t>
            </a:r>
          </a:p>
          <a:p>
            <a:pPr marL="0" lvl="0" indent="0">
              <a:buNone/>
            </a:pPr>
            <a:endParaRPr lang="en-US" dirty="0" smtClean="0"/>
          </a:p>
          <a:p>
            <a:pPr marL="0" lvl="0" indent="0">
              <a:buNone/>
            </a:pPr>
            <a:r>
              <a:rPr lang="en-US" dirty="0" smtClean="0"/>
              <a:t>Then there's a couple [of ports additionally.] 10 11 are used for controlling resources, turning on how many audio cycles happening, or enabling disabling the  serial. You can actually access a zero page this way. There's [ports 12-55 for] a whole bunch of bytes available on the Zero page. That's things like controlling the audio, setting up the channels. You're just writing through this I/O mechanism. Then there's some additional things which are read only, like the real-time clock and the position of the line counts.</a:t>
            </a:r>
          </a:p>
          <a:p>
            <a:pPr marL="0" lvl="0" indent="0" algn="l" rtl="0">
              <a:spcBef>
                <a:spcPts val="0"/>
              </a:spcBef>
              <a:spcAft>
                <a:spcPts val="0"/>
              </a:spcAft>
              <a:buNone/>
            </a:pPr>
            <a:endParaRPr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6"/>
        <p:cNvGrpSpPr/>
        <p:nvPr/>
      </p:nvGrpSpPr>
      <p:grpSpPr>
        <a:xfrm>
          <a:off x="0" y="0"/>
          <a:ext cx="0" cy="0"/>
          <a:chOff x="0" y="0"/>
          <a:chExt cx="0" cy="0"/>
        </a:xfrm>
      </p:grpSpPr>
      <p:sp>
        <p:nvSpPr>
          <p:cNvPr id="1497" name="Google Shape;1497;g22bbce6a1ae_0_9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8" name="Google Shape;1498;g22bbce6a1ae_0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with CP/M you </a:t>
            </a:r>
            <a:r>
              <a:rPr lang="en-US" dirty="0" err="1" smtClean="0"/>
              <a:t>you</a:t>
            </a:r>
            <a:r>
              <a:rPr lang="en-US" dirty="0" smtClean="0"/>
              <a:t> need a disk drive. I didn't want to add an SD card, so this is a modern memory. It only uses four </a:t>
            </a:r>
            <a:r>
              <a:rPr lang="en-US" dirty="0" err="1" smtClean="0"/>
              <a:t>microamps</a:t>
            </a:r>
            <a:r>
              <a:rPr lang="en-US" dirty="0" smtClean="0"/>
              <a:t> in standby mode. When you  push the power button and click it off, it puts RAM into standby. There's a CR2032 [battery], and  that could potentially keep backup of that RAM for about five years maybe, at least a couple of years. That's a pretty persistent thing. </a:t>
            </a:r>
          </a:p>
          <a:p>
            <a:pPr marL="0" lvl="0" indent="0">
              <a:buNone/>
            </a:pPr>
            <a:endParaRPr lang="en-US" dirty="0" smtClean="0"/>
          </a:p>
          <a:p>
            <a:pPr marL="0" lvl="0" indent="0">
              <a:buNone/>
            </a:pPr>
            <a:r>
              <a:rPr lang="en-US" dirty="0" smtClean="0"/>
              <a:t>However, if your program crashes and scribbles all over the memory, it's kind of wrecked. So you have to have some kind of memory management system. But remember, we're in software. This is  a virtual machine, like a Java JVM. So we can pretty much do what we like, to segment that memory.  We're not running on the hardware. So we can add all sorts of different features for doing that.</a:t>
            </a:r>
            <a:endParaRP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g22bbce6a1ae_0_9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7" name="Google Shape;1507;g22bbce6a1ae_0_9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This is what the actual RAM Disk looks like. I take four 64K Banks of memory. each page is like two records in CP/M, 128 bytes each. I stitched the four pages together to create  eight sectors  per track, 254 tracks. That's two thousand and thirty two records on that disk, about 254k, which is about right for a 1970s disk. </a:t>
            </a:r>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4"/>
        <p:cNvGrpSpPr/>
        <p:nvPr/>
      </p:nvGrpSpPr>
      <p:grpSpPr>
        <a:xfrm>
          <a:off x="0" y="0"/>
          <a:ext cx="0" cy="0"/>
          <a:chOff x="0" y="0"/>
          <a:chExt cx="0" cy="0"/>
        </a:xfrm>
      </p:grpSpPr>
      <p:sp>
        <p:nvSpPr>
          <p:cNvPr id="1525" name="Google Shape;1525;g22bbce6a1ae_0_8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6" name="Google Shape;1526;g22bbce6a1ae_0_8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But with memory management, the way I've done it, is I can do actually do preemptive multitasking on this thing, because again it's all in software. So I assign each one of those 64K Banks of memory to a separate CPU. It sounds kind of absurd, but it's </a:t>
            </a:r>
            <a:r>
              <a:rPr lang="en-US" dirty="0" err="1" smtClean="0"/>
              <a:t>it's</a:t>
            </a:r>
            <a:r>
              <a:rPr lang="en-US" dirty="0" smtClean="0"/>
              <a:t> actually not too difficult. there's a very quick way with the instruction set to switch [banks]. If you keep that Y register the same, you can actually read and write from two bytes adjacent to each other. So I can swap the state very quickly.</a:t>
            </a:r>
          </a:p>
          <a:p>
            <a:pPr marL="0" lvl="0" indent="0">
              <a:buNone/>
            </a:pPr>
            <a:endParaRPr lang="en-US" dirty="0" smtClean="0"/>
          </a:p>
          <a:p>
            <a:pPr marL="0" lvl="0" indent="0">
              <a:buNone/>
            </a:pPr>
            <a:r>
              <a:rPr lang="en-US" dirty="0" smtClean="0"/>
              <a:t>So what it's doing, it counts to 100 blocks. When it gets the end of that hundred, then it context switches to another CPU, and you can specify that in another table. So the RAM disk is four separate CPUs [CPU4 thru CPU8], each managing 254 K of RAM.</a:t>
            </a:r>
          </a:p>
          <a:p>
            <a:pPr marL="0" lvl="0" indent="0">
              <a:buNone/>
            </a:pPr>
            <a:endParaRPr lang="en-US" dirty="0" smtClean="0"/>
          </a:p>
          <a:p>
            <a:pPr marL="0" lvl="0" indent="0">
              <a:buNone/>
            </a:pPr>
            <a:r>
              <a:rPr lang="en-US" dirty="0" smtClean="0"/>
              <a:t>And we had to have two instances of CP/M. So if you go through the serial terminal, you'll get a CP/M prompt [from CPU2]. That's separate from the one you'll see on the actual [video] CRT [on CPU3]. Then CPU1 is used for that micro kernel. The micro kernel does all of the work. The CP/M's are talking to that microkernel to get to the other CPUs.</a:t>
            </a:r>
            <a:endParaRP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3"/>
        <p:cNvGrpSpPr/>
        <p:nvPr/>
      </p:nvGrpSpPr>
      <p:grpSpPr>
        <a:xfrm>
          <a:off x="0" y="0"/>
          <a:ext cx="0" cy="0"/>
          <a:chOff x="0" y="0"/>
          <a:chExt cx="0" cy="0"/>
        </a:xfrm>
      </p:grpSpPr>
      <p:sp>
        <p:nvSpPr>
          <p:cNvPr id="1544" name="Google Shape;1544;g22bbce6a1ae_0_9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5" name="Google Shape;1545;g22bbce6a1ae_0_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So that's  what system memory [in Bank 0] looks like. It's a pretty big slide. But basically there's 16 columns [F0 thru FF], column zero isn't really used. There's basically, you have a CPU, and there's a little bit of shared memory. Each CPU can write to its own shared memory, the kernel can  transfer stuff between them. The serial keyboard buffers are in there. This context switch sequencer [is in there.]</a:t>
            </a:r>
          </a:p>
          <a:p>
            <a:pPr marL="0" lvl="0" indent="0">
              <a:buNone/>
            </a:pPr>
            <a:endParaRPr lang="en-US" dirty="0" smtClean="0"/>
          </a:p>
          <a:p>
            <a:pPr marL="0" lvl="0" indent="0">
              <a:buNone/>
            </a:pPr>
            <a:r>
              <a:rPr lang="en-US" dirty="0" smtClean="0"/>
              <a:t>So the virtual CPU that's running is in this zero page. What it's doing, is context switching by copying  from the current state into one of these, and then copying the other one back in. That can be done in under one [code?] block. So you can context switch once per block. That would be potentially be 9600 times a second. And you can yield and then context switch right away. That's how a lot of it works, where it goes to see whether it's got anything to do, and [then] it just yields back. And it just uses up one of those blocks. </a:t>
            </a:r>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4"/>
        <p:cNvGrpSpPr/>
        <p:nvPr/>
      </p:nvGrpSpPr>
      <p:grpSpPr>
        <a:xfrm>
          <a:off x="0" y="0"/>
          <a:ext cx="0" cy="0"/>
          <a:chOff x="0" y="0"/>
          <a:chExt cx="0" cy="0"/>
        </a:xfrm>
      </p:grpSpPr>
      <p:sp>
        <p:nvSpPr>
          <p:cNvPr id="1565" name="Google Shape;1565;g22bbce6a1ae_0_11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6" name="Google Shape;1566;g22bbce6a1ae_0_1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This is a quick example of a [disk] read and write. This is the  A drive, that's the RAM disk. What the CP/M [CPU2] will do, is it'll talk to the kernel and say "I'm going to get this record". It doesn't know where it is, the kernel is going to figure out, that's on disk segment five. So it forwards that on. So for this segment of disk, CPU5 will then copy that into its shared memory then it will return. And the kernel will say "okay I'm </a:t>
            </a:r>
            <a:r>
              <a:rPr lang="en-US" dirty="0" err="1" smtClean="0"/>
              <a:t>gonna</a:t>
            </a:r>
            <a:r>
              <a:rPr lang="en-US" dirty="0" smtClean="0"/>
              <a:t> copy five to two". Then it sends a return back to the CP/M  and says "okay the record's in your memory". Then that CP/M will copy it into its file system [buffer].</a:t>
            </a:r>
          </a:p>
          <a:p>
            <a:pPr marL="0" lvl="0" indent="0" algn="l" rtl="0">
              <a:spcBef>
                <a:spcPts val="0"/>
              </a:spcBef>
              <a:spcAft>
                <a:spcPts val="0"/>
              </a:spcAft>
              <a:buNone/>
            </a:pPr>
            <a:endParaRP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7"/>
        <p:cNvGrpSpPr/>
        <p:nvPr/>
      </p:nvGrpSpPr>
      <p:grpSpPr>
        <a:xfrm>
          <a:off x="0" y="0"/>
          <a:ext cx="0" cy="0"/>
          <a:chOff x="0" y="0"/>
          <a:chExt cx="0" cy="0"/>
        </a:xfrm>
      </p:grpSpPr>
      <p:sp>
        <p:nvSpPr>
          <p:cNvPr id="1588" name="Google Shape;1588;g22bbce6a1ae_0_11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9" name="Google Shape;1589;g22bbce6a1ae_0_1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The </a:t>
            </a:r>
            <a:r>
              <a:rPr lang="en-US" dirty="0" err="1" smtClean="0"/>
              <a:t>write's</a:t>
            </a:r>
            <a:r>
              <a:rPr lang="en-US" dirty="0" smtClean="0"/>
              <a:t> a bit easier. CP/M is going to write it to its shared memory. You're then going to say "put that on the disk drive". The kernel figures out where, copies it across. Then that [disk's] CPU will copy it down into its file system.</a:t>
            </a:r>
          </a:p>
          <a:p>
            <a:pPr marL="0" lvl="0" indent="0">
              <a:buNone/>
            </a:pPr>
            <a:endParaRPr lang="en-US" dirty="0" smtClean="0"/>
          </a:p>
          <a:p>
            <a:pPr marL="0" lvl="0" indent="0">
              <a:buNone/>
            </a:pPr>
            <a:r>
              <a:rPr lang="en-US" dirty="0" smtClean="0"/>
              <a:t>There's a few steps here and this is the issue with  micro kernels. they tend to do a lot of [switching]. It's not like the monolithic kernel, where it's the actual kernel accesses the disk drive. The kernel here is a traffic cop. But this can run [the disk] at about six kilobytes per second, which is not too bad. It takes 10 seconds to transfer, to load or save 64k, which isn't outrageous for the 70's. </a:t>
            </a:r>
            <a:endParaRPr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6"/>
        <p:cNvGrpSpPr/>
        <p:nvPr/>
      </p:nvGrpSpPr>
      <p:grpSpPr>
        <a:xfrm>
          <a:off x="0" y="0"/>
          <a:ext cx="0" cy="0"/>
          <a:chOff x="0" y="0"/>
          <a:chExt cx="0" cy="0"/>
        </a:xfrm>
      </p:grpSpPr>
      <p:sp>
        <p:nvSpPr>
          <p:cNvPr id="1607" name="Google Shape;1607;g22bbce6a1ae_0_11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8" name="Google Shape;1608;g22bbce6a1ae_0_1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Finally there's a B drive. that storage area in the ROM contains the kind of classic CP/M utilities. I wanted to ship this  with BASIC on it. I've only got 8K [for BASIC]. I tried to get the Microsoft [BASIC from] Albuquerque. But then it didn't really work. But I got the IMSAI BASIC, which is from 1977 and that's actually working. [Here's] cp/m 2.2 it's about 7K, and DDT,  dump, so all of the CP/M stuff.</a:t>
            </a:r>
          </a:p>
          <a:p>
            <a:pPr marL="0" lvl="0" indent="0">
              <a:buNone/>
            </a:pPr>
            <a:endParaRPr lang="en-US" dirty="0" smtClean="0"/>
          </a:p>
          <a:p>
            <a:pPr marL="0" lvl="0" indent="0">
              <a:buNone/>
            </a:pPr>
            <a:r>
              <a:rPr lang="en-US" dirty="0" smtClean="0"/>
              <a:t>Utility is like the very final piece like four years later, this is the last piece, there's a utility function. Typically you'll have a format command, that you can format the a drive. Also to do serial transfer of files in binary mode, that's like the last piece. That B drive also contains a page for the byte boot code. [Also] the actual disk client code for managing the file system. there's the kernel, it has 2K available. That kernel is actually 600 bytes and it's doing all sorts of magic. So it's like really </a:t>
            </a:r>
            <a:r>
              <a:rPr lang="en-US" dirty="0" err="1" smtClean="0"/>
              <a:t>really</a:t>
            </a:r>
            <a:r>
              <a:rPr lang="en-US" dirty="0" smtClean="0"/>
              <a:t> simple and stripped down. But] it could get up to 2K which is pretty outrageous.</a:t>
            </a:r>
          </a:p>
          <a:p>
            <a:pPr marL="0" lvl="0" indent="0">
              <a:buNone/>
            </a:pPr>
            <a:endParaRPr lang="en-US" dirty="0" smtClean="0"/>
          </a:p>
          <a:p>
            <a:pPr marL="0" lvl="0" indent="0">
              <a:buNone/>
            </a:pPr>
            <a:r>
              <a:rPr lang="en-US" dirty="0" smtClean="0"/>
              <a:t>There's also a 8080 machine code monitor which is actually what I demoed 18 months ago here [at VCF]. That's as far as I got then, but that's been very useful. So that's all on that 64k chunk of ROM memory, but the CP/M sees [it as a] 60k B Drive. </a:t>
            </a:r>
            <a:endParaRPr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3"/>
        <p:cNvGrpSpPr/>
        <p:nvPr/>
      </p:nvGrpSpPr>
      <p:grpSpPr>
        <a:xfrm>
          <a:off x="0" y="0"/>
          <a:ext cx="0" cy="0"/>
          <a:chOff x="0" y="0"/>
          <a:chExt cx="0" cy="0"/>
        </a:xfrm>
      </p:grpSpPr>
      <p:sp>
        <p:nvSpPr>
          <p:cNvPr id="1614" name="Google Shape;1614;g22bbce6a1ae_0_1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5" name="Google Shape;1615;g22bbce6a1ae_0_1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r>
              <a:rPr lang="en-US" dirty="0" smtClean="0"/>
              <a:t>And then there's going to be a kit. Well, there's essentially there are kits. But the software is not quite done it's maybe a few weeks away. And that's what it looks like.</a:t>
            </a:r>
          </a:p>
          <a:p>
            <a:pPr marL="0" lvl="0" indent="0" algn="l" rtl="0">
              <a:spcBef>
                <a:spcPts val="0"/>
              </a:spcBef>
              <a:spcAft>
                <a:spcPts val="0"/>
              </a:spcAft>
              <a:buNone/>
            </a:pPr>
            <a:endParaRPr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2"/>
        <p:cNvGrpSpPr/>
        <p:nvPr/>
      </p:nvGrpSpPr>
      <p:grpSpPr>
        <a:xfrm>
          <a:off x="0" y="0"/>
          <a:ext cx="0" cy="0"/>
          <a:chOff x="0" y="0"/>
          <a:chExt cx="0" cy="0"/>
        </a:xfrm>
      </p:grpSpPr>
      <p:sp>
        <p:nvSpPr>
          <p:cNvPr id="1623" name="Google Shape;1623;g22bbce6a1ae_0_12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4" name="Google Shape;1624;g22bbce6a1ae_0_1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rmAutofit fontScale="92500" lnSpcReduction="20000"/>
          </a:bodyPr>
          <a:lstStyle/>
          <a:p>
            <a:pPr marL="0" lvl="0" indent="0">
              <a:buNone/>
            </a:pPr>
            <a:r>
              <a:rPr lang="en-US" dirty="0" smtClean="0"/>
              <a:t>So that's the project, [at a] kind of still fairly high level. I'm sure it's might have gone over the heads a bit. But I'll be here all weekend, if you want to go into any more details. What I skimmed over, is there's a lot of depth to all of these things, like the actual implementation. There's all sorts of extra things.</a:t>
            </a:r>
          </a:p>
          <a:p>
            <a:pPr marL="0" lvl="0" indent="0">
              <a:buNone/>
            </a:pPr>
            <a:endParaRPr lang="en-US" dirty="0" smtClean="0"/>
          </a:p>
          <a:p>
            <a:pPr marL="0" lvl="0" indent="0">
              <a:buNone/>
            </a:pPr>
            <a:r>
              <a:rPr lang="en-US" dirty="0" smtClean="0"/>
              <a:t>Like the video table, it has two things inside it. Basically one table to index it to another. So it has a indirect indexing system. There's 96 different kind of timings and video combinations. It's all a bit ridiculous.</a:t>
            </a:r>
          </a:p>
          <a:p>
            <a:pPr marL="0" lvl="0" indent="0">
              <a:buNone/>
            </a:pPr>
            <a:endParaRPr lang="en-US" dirty="0" smtClean="0"/>
          </a:p>
          <a:p>
            <a:pPr marL="0" lvl="0" indent="0">
              <a:buNone/>
            </a:pPr>
            <a:r>
              <a:rPr lang="en-US" dirty="0" smtClean="0"/>
              <a:t>This is the sort of the business [slide for] Solid State Machines. I've been documenting this on </a:t>
            </a:r>
            <a:r>
              <a:rPr lang="en-US" dirty="0" err="1" smtClean="0"/>
              <a:t>Hackaday</a:t>
            </a:r>
            <a:r>
              <a:rPr lang="en-US" dirty="0" smtClean="0"/>
              <a:t> since day one, it's sort of stream of consciousness. So [some of] it is very early on, some early ideas which disappeared [later]. But generally each log has a complete idea, or there's the final implementation. It might have drifted a little bit [over time].</a:t>
            </a:r>
          </a:p>
          <a:p>
            <a:pPr marL="0" lvl="0" indent="0">
              <a:buNone/>
            </a:pPr>
            <a:endParaRPr lang="en-US" dirty="0" smtClean="0"/>
          </a:p>
          <a:p>
            <a:pPr marL="0" lvl="0" indent="0">
              <a:buNone/>
            </a:pPr>
            <a:r>
              <a:rPr lang="en-US" dirty="0" smtClean="0"/>
              <a:t>All the code is [available on </a:t>
            </a:r>
            <a:r>
              <a:rPr lang="en-US" dirty="0" err="1" smtClean="0"/>
              <a:t>github</a:t>
            </a:r>
            <a:r>
              <a:rPr lang="en-US" dirty="0" smtClean="0"/>
              <a:t>,] if you want you want to see what it looks like. It's about the actual virtual machine. That virtual machine code,  is pretty much the only program that ever gets written to run on the hardware. Then people will use the 8080 machine code. I don't think that normal people would actually want to get into the weeds. It's really obnoxious to break everything up into these 43 cycle blocks. That code is about five thousand lines technically. It took, I don't know, a couple of years to write and debug. Actually it took six months to write and 18 months to debug it, something like that.</a:t>
            </a:r>
          </a:p>
          <a:p>
            <a:pPr marL="0" lvl="0" indent="0">
              <a:buNone/>
            </a:pPr>
            <a:endParaRPr lang="en-US" dirty="0" smtClean="0"/>
          </a:p>
          <a:p>
            <a:pPr marL="0" lvl="0" indent="0">
              <a:buNone/>
            </a:pPr>
            <a:r>
              <a:rPr lang="en-US" dirty="0" smtClean="0"/>
              <a:t>This is a very big software project, but now it's actually done. So this is actually the machine [shows Rev A board]. I got this standard case, so I'm not 3D printing anything. But I have a CNC machine I can engrave [with, and] that's what it looks like.</a:t>
            </a:r>
          </a:p>
          <a:p>
            <a:pPr marL="0" lvl="0" indent="0">
              <a:buNone/>
            </a:pPr>
            <a:endParaRPr lang="en-US" dirty="0" smtClean="0"/>
          </a:p>
          <a:p>
            <a:pPr marL="0" lvl="0" indent="0">
              <a:buNone/>
            </a:pPr>
            <a:r>
              <a:rPr lang="en-US" dirty="0" smtClean="0"/>
              <a:t>I'm thinking about doing a surface mount version [next]. But I want to take it to another level,  where I can actually break all this down into single discrete gates. So you get these little SOT-23 packages. It would have about 350 of those. It could theoretically work. Maybe end of the year, I'll start looking at that but I think </a:t>
            </a:r>
            <a:r>
              <a:rPr lang="en-US" smtClean="0"/>
              <a:t>that's </a:t>
            </a:r>
            <a:r>
              <a:rPr lang="en-US" smtClean="0"/>
              <a:t>it</a:t>
            </a:r>
            <a:r>
              <a:rPr lang="en-US" dirty="0" smtClean="0"/>
              <a:t>.</a:t>
            </a:r>
          </a:p>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 name="Google Shape;10;p2"/>
          <p:cNvSpPr/>
          <p:nvPr/>
        </p:nvSpPr>
        <p:spPr>
          <a:xfrm>
            <a:off x="1353688" y="773250"/>
            <a:ext cx="61548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1;p2"/>
          <p:cNvSpPr/>
          <p:nvPr/>
        </p:nvSpPr>
        <p:spPr>
          <a:xfrm>
            <a:off x="769787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12;p2"/>
          <p:cNvSpPr/>
          <p:nvPr/>
        </p:nvSpPr>
        <p:spPr>
          <a:xfrm>
            <a:off x="777407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13;p2"/>
          <p:cNvSpPr/>
          <p:nvPr/>
        </p:nvSpPr>
        <p:spPr>
          <a:xfrm>
            <a:off x="713100" y="782050"/>
            <a:ext cx="359700" cy="340800"/>
          </a:xfrm>
          <a:prstGeom prst="roundRect">
            <a:avLst>
              <a:gd name="adj" fmla="val 31998"/>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14;p2"/>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 name="Google Shape;15;p2"/>
          <p:cNvSpPr/>
          <p:nvPr/>
        </p:nvSpPr>
        <p:spPr>
          <a:xfrm>
            <a:off x="7835375"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16;p2"/>
          <p:cNvSpPr/>
          <p:nvPr/>
        </p:nvSpPr>
        <p:spPr>
          <a:xfrm>
            <a:off x="79746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7;p2"/>
          <p:cNvSpPr/>
          <p:nvPr/>
        </p:nvSpPr>
        <p:spPr>
          <a:xfrm>
            <a:off x="8005675" y="3915674"/>
            <a:ext cx="269948" cy="135726"/>
          </a:xfrm>
          <a:prstGeom prst="rect">
            <a:avLst/>
          </a:prstGeom>
        </p:spPr>
        <p:txBody>
          <a:bodyPr>
            <a:prstTxWarp prst="textPlain">
              <a:avLst/>
            </a:prstTxWarp>
          </a:bodyPr>
          <a:lstStyle/>
          <a:p>
            <a:pPr lvl="0" algn="ctr"/>
            <a:r>
              <a:rPr b="1" i="0" dirty="0">
                <a:ln>
                  <a:noFill/>
                </a:ln>
                <a:solidFill>
                  <a:schemeClr val="dk2"/>
                </a:solidFill>
                <a:latin typeface="Fahkwang"/>
              </a:rPr>
              <a:t>SL</a:t>
            </a:r>
          </a:p>
        </p:txBody>
      </p:sp>
      <p:grpSp>
        <p:nvGrpSpPr>
          <p:cNvPr id="18" name="Google Shape;18;p2"/>
          <p:cNvGrpSpPr/>
          <p:nvPr/>
        </p:nvGrpSpPr>
        <p:grpSpPr>
          <a:xfrm rot="5400000">
            <a:off x="7459425" y="2602788"/>
            <a:ext cx="1362175" cy="332100"/>
            <a:chOff x="305925" y="4572450"/>
            <a:chExt cx="1362175" cy="332100"/>
          </a:xfrm>
        </p:grpSpPr>
        <p:sp>
          <p:nvSpPr>
            <p:cNvPr id="19" name="Google Shape;19;p2"/>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0;p2"/>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21;p2"/>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 name="Google Shape;22;p2"/>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23;p2"/>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 name="Google Shape;24;p2"/>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25;p2"/>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 name="Google Shape;26;p2"/>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27;p2"/>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 name="Google Shape;28;p2"/>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29;p2"/>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 name="Google Shape;30;p2"/>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 name="Google Shape;31;p2"/>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 name="Google Shape;32;p2"/>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 name="Google Shape;33;p2"/>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 name="Google Shape;34;p2"/>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 name="Google Shape;35;p2"/>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 name="Google Shape;36;p2"/>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2"/>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 name="Google Shape;38;p2"/>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 name="Google Shape;39;p2"/>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0" name="Google Shape;40;p2"/>
          <p:cNvSpPr/>
          <p:nvPr/>
        </p:nvSpPr>
        <p:spPr>
          <a:xfrm flipH="1">
            <a:off x="509425" y="24308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 name="Google Shape;41;p2"/>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 name="Google Shape;42;p2"/>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 name="Google Shape;43;p2"/>
          <p:cNvSpPr txBox="1">
            <a:spLocks noGrp="1"/>
          </p:cNvSpPr>
          <p:nvPr>
            <p:ph type="ctrTitle"/>
          </p:nvPr>
        </p:nvSpPr>
        <p:spPr>
          <a:xfrm>
            <a:off x="1611088" y="1071725"/>
            <a:ext cx="5640000" cy="25533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191919"/>
              </a:buClr>
              <a:buSzPts val="5200"/>
              <a:buNone/>
              <a:defRPr sz="4800" b="1">
                <a:solidFill>
                  <a:srgbClr val="191919"/>
                </a:solidFill>
              </a:defRPr>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44" name="Google Shape;44;p2"/>
          <p:cNvSpPr txBox="1">
            <a:spLocks noGrp="1"/>
          </p:cNvSpPr>
          <p:nvPr>
            <p:ph type="subTitle" idx="1"/>
          </p:nvPr>
        </p:nvSpPr>
        <p:spPr>
          <a:xfrm>
            <a:off x="2166688" y="3625025"/>
            <a:ext cx="4528800" cy="475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solidFill>
                  <a:schemeClr val="dk1"/>
                </a:solidFill>
                <a:latin typeface="Cairo"/>
                <a:ea typeface="Cairo"/>
                <a:cs typeface="Cairo"/>
                <a:sym typeface="Cairo"/>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5"/>
        <p:cNvGrpSpPr/>
        <p:nvPr/>
      </p:nvGrpSpPr>
      <p:grpSpPr>
        <a:xfrm>
          <a:off x="0" y="0"/>
          <a:ext cx="0" cy="0"/>
          <a:chOff x="0" y="0"/>
          <a:chExt cx="0" cy="0"/>
        </a:xfrm>
      </p:grpSpPr>
      <p:sp>
        <p:nvSpPr>
          <p:cNvPr id="46" name="Google Shape;46;p3"/>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 name="Google Shape;47;p3"/>
          <p:cNvSpPr/>
          <p:nvPr/>
        </p:nvSpPr>
        <p:spPr>
          <a:xfrm>
            <a:off x="719997" y="773250"/>
            <a:ext cx="44322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48;p3"/>
          <p:cNvSpPr/>
          <p:nvPr/>
        </p:nvSpPr>
        <p:spPr>
          <a:xfrm>
            <a:off x="5291850" y="773250"/>
            <a:ext cx="23115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 name="Google Shape;49;p3"/>
          <p:cNvSpPr/>
          <p:nvPr/>
        </p:nvSpPr>
        <p:spPr>
          <a:xfrm>
            <a:off x="769787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 name="Google Shape;50;p3"/>
          <p:cNvSpPr/>
          <p:nvPr/>
        </p:nvSpPr>
        <p:spPr>
          <a:xfrm>
            <a:off x="777407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 name="Google Shape;51;p3"/>
          <p:cNvSpPr/>
          <p:nvPr/>
        </p:nvSpPr>
        <p:spPr>
          <a:xfrm>
            <a:off x="7835375"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 name="Google Shape;52;p3"/>
          <p:cNvSpPr/>
          <p:nvPr/>
        </p:nvSpPr>
        <p:spPr>
          <a:xfrm>
            <a:off x="79746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53;p3"/>
          <p:cNvSpPr/>
          <p:nvPr/>
        </p:nvSpPr>
        <p:spPr>
          <a:xfrm>
            <a:off x="8005675" y="3915674"/>
            <a:ext cx="269948" cy="135726"/>
          </a:xfrm>
          <a:prstGeom prst="rect">
            <a:avLst/>
          </a:prstGeom>
        </p:spPr>
        <p:txBody>
          <a:bodyPr>
            <a:prstTxWarp prst="textPlain">
              <a:avLst/>
            </a:prstTxWarp>
          </a:bodyPr>
          <a:lstStyle/>
          <a:p>
            <a:pPr lvl="0" algn="ctr"/>
            <a:r>
              <a:rPr b="1" i="0" dirty="0">
                <a:ln>
                  <a:noFill/>
                </a:ln>
                <a:solidFill>
                  <a:schemeClr val="dk2"/>
                </a:solidFill>
                <a:latin typeface="Fahkwang"/>
              </a:rPr>
              <a:t>SL</a:t>
            </a:r>
          </a:p>
        </p:txBody>
      </p:sp>
      <p:grpSp>
        <p:nvGrpSpPr>
          <p:cNvPr id="54" name="Google Shape;54;p3"/>
          <p:cNvGrpSpPr/>
          <p:nvPr/>
        </p:nvGrpSpPr>
        <p:grpSpPr>
          <a:xfrm rot="5400000">
            <a:off x="7459425" y="2602788"/>
            <a:ext cx="1362175" cy="332100"/>
            <a:chOff x="305925" y="4572450"/>
            <a:chExt cx="1362175" cy="332100"/>
          </a:xfrm>
        </p:grpSpPr>
        <p:sp>
          <p:nvSpPr>
            <p:cNvPr id="55" name="Google Shape;55;p3"/>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56;p3"/>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57;p3"/>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 name="Google Shape;58;p3"/>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59;p3"/>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60;p3"/>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61;p3"/>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62;p3"/>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63;p3"/>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64;p3"/>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65;p3"/>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66;p3"/>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67;p3"/>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68;p3"/>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69;p3"/>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70;p3"/>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71;p3"/>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72;p3"/>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73;p3"/>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74;p3"/>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75;p3"/>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76" name="Google Shape;76;p3"/>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77;p3"/>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78;p3"/>
          <p:cNvSpPr/>
          <p:nvPr/>
        </p:nvSpPr>
        <p:spPr>
          <a:xfrm flipH="1">
            <a:off x="751347" y="464575"/>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79;p3"/>
          <p:cNvSpPr txBox="1">
            <a:spLocks noGrp="1"/>
          </p:cNvSpPr>
          <p:nvPr>
            <p:ph type="title"/>
          </p:nvPr>
        </p:nvSpPr>
        <p:spPr>
          <a:xfrm>
            <a:off x="1058850" y="2022988"/>
            <a:ext cx="3754500" cy="1423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5000">
                <a:solidFill>
                  <a:schemeClr val="lt1"/>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80" name="Google Shape;80;p3"/>
          <p:cNvSpPr txBox="1">
            <a:spLocks noGrp="1"/>
          </p:cNvSpPr>
          <p:nvPr>
            <p:ph type="title" idx="2" hasCustomPrompt="1"/>
          </p:nvPr>
        </p:nvSpPr>
        <p:spPr>
          <a:xfrm>
            <a:off x="1058850" y="1181188"/>
            <a:ext cx="2069100" cy="841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1" name="Google Shape;81;p3"/>
          <p:cNvSpPr txBox="1">
            <a:spLocks noGrp="1"/>
          </p:cNvSpPr>
          <p:nvPr>
            <p:ph type="subTitle" idx="1"/>
          </p:nvPr>
        </p:nvSpPr>
        <p:spPr>
          <a:xfrm>
            <a:off x="1058850" y="3446913"/>
            <a:ext cx="3754500" cy="515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2"/>
        <p:cNvGrpSpPr/>
        <p:nvPr/>
      </p:nvGrpSpPr>
      <p:grpSpPr>
        <a:xfrm>
          <a:off x="0" y="0"/>
          <a:ext cx="0" cy="0"/>
          <a:chOff x="0" y="0"/>
          <a:chExt cx="0" cy="0"/>
        </a:xfrm>
      </p:grpSpPr>
      <p:sp>
        <p:nvSpPr>
          <p:cNvPr id="83" name="Google Shape;83;p4"/>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84;p4"/>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5" name="Google Shape;85;p4"/>
          <p:cNvGrpSpPr/>
          <p:nvPr/>
        </p:nvGrpSpPr>
        <p:grpSpPr>
          <a:xfrm>
            <a:off x="7313359" y="4591995"/>
            <a:ext cx="832289" cy="202913"/>
            <a:chOff x="305925" y="4572450"/>
            <a:chExt cx="1362175" cy="332100"/>
          </a:xfrm>
        </p:grpSpPr>
        <p:sp>
          <p:nvSpPr>
            <p:cNvPr id="86" name="Google Shape;86;p4"/>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87;p4"/>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88;p4"/>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89;p4"/>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90;p4"/>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91;p4"/>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92;p4"/>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93;p4"/>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94;p4"/>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95;p4"/>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96;p4"/>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97;p4"/>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 name="Google Shape;98;p4"/>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 name="Google Shape;99;p4"/>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 name="Google Shape;100;p4"/>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 name="Google Shape;101;p4"/>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102;p4"/>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 name="Google Shape;103;p4"/>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 name="Google Shape;104;p4"/>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 name="Google Shape;105;p4"/>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 name="Google Shape;106;p4"/>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7" name="Google Shape;107;p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8" name="Google Shape;108;p4"/>
          <p:cNvSpPr txBox="1">
            <a:spLocks noGrp="1"/>
          </p:cNvSpPr>
          <p:nvPr>
            <p:ph type="body" idx="1"/>
          </p:nvPr>
        </p:nvSpPr>
        <p:spPr>
          <a:xfrm>
            <a:off x="720000" y="1215750"/>
            <a:ext cx="7704000" cy="33882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SzPts val="1200"/>
              <a:buChar char="●"/>
              <a:defRPr sz="1250"/>
            </a:lvl1pPr>
            <a:lvl2pPr marL="914400" lvl="1" indent="-304800" rtl="0">
              <a:lnSpc>
                <a:spcPct val="115000"/>
              </a:lnSpc>
              <a:spcBef>
                <a:spcPts val="0"/>
              </a:spcBef>
              <a:spcAft>
                <a:spcPts val="0"/>
              </a:spcAft>
              <a:buSzPts val="1200"/>
              <a:buFont typeface="Roboto Condensed Light"/>
              <a:buChar char="○"/>
              <a:defRPr/>
            </a:lvl2pPr>
            <a:lvl3pPr marL="1371600" lvl="2" indent="-304800" rtl="0">
              <a:lnSpc>
                <a:spcPct val="115000"/>
              </a:lnSpc>
              <a:spcBef>
                <a:spcPts val="1600"/>
              </a:spcBef>
              <a:spcAft>
                <a:spcPts val="0"/>
              </a:spcAft>
              <a:buSzPts val="1200"/>
              <a:buFont typeface="Roboto Condensed Light"/>
              <a:buChar char="■"/>
              <a:defRPr/>
            </a:lvl3pPr>
            <a:lvl4pPr marL="1828800" lvl="3" indent="-304800" rtl="0">
              <a:lnSpc>
                <a:spcPct val="115000"/>
              </a:lnSpc>
              <a:spcBef>
                <a:spcPts val="1600"/>
              </a:spcBef>
              <a:spcAft>
                <a:spcPts val="0"/>
              </a:spcAft>
              <a:buSzPts val="1200"/>
              <a:buFont typeface="Roboto Condensed Light"/>
              <a:buChar char="●"/>
              <a:defRPr/>
            </a:lvl4pPr>
            <a:lvl5pPr marL="2286000" lvl="4" indent="-304800" rtl="0">
              <a:lnSpc>
                <a:spcPct val="115000"/>
              </a:lnSpc>
              <a:spcBef>
                <a:spcPts val="1600"/>
              </a:spcBef>
              <a:spcAft>
                <a:spcPts val="0"/>
              </a:spcAft>
              <a:buSzPts val="1200"/>
              <a:buFont typeface="Roboto Condensed Light"/>
              <a:buChar char="○"/>
              <a:defRPr/>
            </a:lvl5pPr>
            <a:lvl6pPr marL="2743200" lvl="5" indent="-304800" rtl="0">
              <a:lnSpc>
                <a:spcPct val="115000"/>
              </a:lnSpc>
              <a:spcBef>
                <a:spcPts val="1600"/>
              </a:spcBef>
              <a:spcAft>
                <a:spcPts val="0"/>
              </a:spcAft>
              <a:buSzPts val="1200"/>
              <a:buFont typeface="Roboto Condensed Light"/>
              <a:buChar char="■"/>
              <a:defRPr/>
            </a:lvl6pPr>
            <a:lvl7pPr marL="3200400" lvl="6" indent="-304800" rtl="0">
              <a:lnSpc>
                <a:spcPct val="115000"/>
              </a:lnSpc>
              <a:spcBef>
                <a:spcPts val="1600"/>
              </a:spcBef>
              <a:spcAft>
                <a:spcPts val="0"/>
              </a:spcAft>
              <a:buSzPts val="1200"/>
              <a:buFont typeface="Roboto Condensed Light"/>
              <a:buChar char="●"/>
              <a:defRPr/>
            </a:lvl7pPr>
            <a:lvl8pPr marL="3657600" lvl="7" indent="-304800" rtl="0">
              <a:lnSpc>
                <a:spcPct val="115000"/>
              </a:lnSpc>
              <a:spcBef>
                <a:spcPts val="1600"/>
              </a:spcBef>
              <a:spcAft>
                <a:spcPts val="0"/>
              </a:spcAft>
              <a:buSzPts val="1200"/>
              <a:buFont typeface="Roboto Condensed Light"/>
              <a:buChar char="○"/>
              <a:defRPr/>
            </a:lvl8pPr>
            <a:lvl9pPr marL="4114800" lvl="8" indent="-304800" rtl="0">
              <a:lnSpc>
                <a:spcPct val="115000"/>
              </a:lnSpc>
              <a:spcBef>
                <a:spcPts val="1600"/>
              </a:spcBef>
              <a:spcAft>
                <a:spcPts val="1600"/>
              </a:spcAft>
              <a:buSzPts val="1200"/>
              <a:buFont typeface="Roboto Condensed Ligh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09"/>
        <p:cNvGrpSpPr/>
        <p:nvPr/>
      </p:nvGrpSpPr>
      <p:grpSpPr>
        <a:xfrm>
          <a:off x="0" y="0"/>
          <a:ext cx="0" cy="0"/>
          <a:chOff x="0" y="0"/>
          <a:chExt cx="0" cy="0"/>
        </a:xfrm>
      </p:grpSpPr>
      <p:sp>
        <p:nvSpPr>
          <p:cNvPr id="110" name="Google Shape;110;p5"/>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111;p5"/>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 name="Google Shape;112;p5"/>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3" name="Google Shape;113;p5"/>
          <p:cNvGrpSpPr/>
          <p:nvPr/>
        </p:nvGrpSpPr>
        <p:grpSpPr>
          <a:xfrm>
            <a:off x="7313359" y="4591995"/>
            <a:ext cx="832289" cy="202913"/>
            <a:chOff x="305925" y="4572450"/>
            <a:chExt cx="1362175" cy="332100"/>
          </a:xfrm>
        </p:grpSpPr>
        <p:sp>
          <p:nvSpPr>
            <p:cNvPr id="114" name="Google Shape;114;p5"/>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 name="Google Shape;115;p5"/>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 name="Google Shape;116;p5"/>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 name="Google Shape;117;p5"/>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 name="Google Shape;118;p5"/>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 name="Google Shape;119;p5"/>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 name="Google Shape;120;p5"/>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 name="Google Shape;121;p5"/>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 name="Google Shape;122;p5"/>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 name="Google Shape;123;p5"/>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 name="Google Shape;124;p5"/>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 name="Google Shape;125;p5"/>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 name="Google Shape;126;p5"/>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 name="Google Shape;127;p5"/>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 name="Google Shape;128;p5"/>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 name="Google Shape;129;p5"/>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 name="Google Shape;130;p5"/>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 name="Google Shape;131;p5"/>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 name="Google Shape;132;p5"/>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 name="Google Shape;133;p5"/>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 name="Google Shape;134;p5"/>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35" name="Google Shape;135;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6" name="Google Shape;136;p5"/>
          <p:cNvSpPr txBox="1">
            <a:spLocks noGrp="1"/>
          </p:cNvSpPr>
          <p:nvPr>
            <p:ph type="title" idx="2"/>
          </p:nvPr>
        </p:nvSpPr>
        <p:spPr>
          <a:xfrm>
            <a:off x="1687350" y="2660175"/>
            <a:ext cx="2607000" cy="412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1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7" name="Google Shape;137;p5"/>
          <p:cNvSpPr txBox="1">
            <a:spLocks noGrp="1"/>
          </p:cNvSpPr>
          <p:nvPr>
            <p:ph type="title" idx="3"/>
          </p:nvPr>
        </p:nvSpPr>
        <p:spPr>
          <a:xfrm>
            <a:off x="4849650" y="2660150"/>
            <a:ext cx="2607000" cy="412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1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8" name="Google Shape;138;p5"/>
          <p:cNvSpPr txBox="1">
            <a:spLocks noGrp="1"/>
          </p:cNvSpPr>
          <p:nvPr>
            <p:ph type="subTitle" idx="1"/>
          </p:nvPr>
        </p:nvSpPr>
        <p:spPr>
          <a:xfrm>
            <a:off x="4849675" y="3072650"/>
            <a:ext cx="2607000" cy="90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39" name="Google Shape;139;p5"/>
          <p:cNvSpPr txBox="1">
            <a:spLocks noGrp="1"/>
          </p:cNvSpPr>
          <p:nvPr>
            <p:ph type="subTitle" idx="4"/>
          </p:nvPr>
        </p:nvSpPr>
        <p:spPr>
          <a:xfrm>
            <a:off x="1687350" y="3072650"/>
            <a:ext cx="2607000" cy="90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0"/>
        <p:cNvGrpSpPr/>
        <p:nvPr/>
      </p:nvGrpSpPr>
      <p:grpSpPr>
        <a:xfrm>
          <a:off x="0" y="0"/>
          <a:ext cx="0" cy="0"/>
          <a:chOff x="0" y="0"/>
          <a:chExt cx="0" cy="0"/>
        </a:xfrm>
      </p:grpSpPr>
      <p:sp>
        <p:nvSpPr>
          <p:cNvPr id="141" name="Google Shape;141;p6"/>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 name="Google Shape;142;p6"/>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 name="Google Shape;143;p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44"/>
        <p:cNvGrpSpPr/>
        <p:nvPr/>
      </p:nvGrpSpPr>
      <p:grpSpPr>
        <a:xfrm>
          <a:off x="0" y="0"/>
          <a:ext cx="0" cy="0"/>
          <a:chOff x="0" y="0"/>
          <a:chExt cx="0" cy="0"/>
        </a:xfrm>
      </p:grpSpPr>
      <p:sp>
        <p:nvSpPr>
          <p:cNvPr id="145" name="Google Shape;145;p7"/>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 name="Google Shape;146;p7"/>
          <p:cNvSpPr/>
          <p:nvPr/>
        </p:nvSpPr>
        <p:spPr>
          <a:xfrm>
            <a:off x="719997" y="773250"/>
            <a:ext cx="44322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 name="Google Shape;147;p7"/>
          <p:cNvSpPr/>
          <p:nvPr/>
        </p:nvSpPr>
        <p:spPr>
          <a:xfrm>
            <a:off x="769787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 name="Google Shape;148;p7"/>
          <p:cNvSpPr/>
          <p:nvPr/>
        </p:nvSpPr>
        <p:spPr>
          <a:xfrm>
            <a:off x="777407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 name="Google Shape;149;p7"/>
          <p:cNvSpPr/>
          <p:nvPr/>
        </p:nvSpPr>
        <p:spPr>
          <a:xfrm>
            <a:off x="7835375"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 name="Google Shape;150;p7"/>
          <p:cNvSpPr/>
          <p:nvPr/>
        </p:nvSpPr>
        <p:spPr>
          <a:xfrm>
            <a:off x="79746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151;p7"/>
          <p:cNvSpPr/>
          <p:nvPr/>
        </p:nvSpPr>
        <p:spPr>
          <a:xfrm>
            <a:off x="8005675" y="3915674"/>
            <a:ext cx="269948" cy="135726"/>
          </a:xfrm>
          <a:prstGeom prst="rect">
            <a:avLst/>
          </a:prstGeom>
        </p:spPr>
        <p:txBody>
          <a:bodyPr>
            <a:prstTxWarp prst="textPlain">
              <a:avLst/>
            </a:prstTxWarp>
          </a:bodyPr>
          <a:lstStyle/>
          <a:p>
            <a:pPr lvl="0" algn="ctr"/>
            <a:r>
              <a:rPr b="1" i="0" dirty="0">
                <a:ln>
                  <a:noFill/>
                </a:ln>
                <a:solidFill>
                  <a:schemeClr val="dk2"/>
                </a:solidFill>
                <a:latin typeface="Fahkwang"/>
              </a:rPr>
              <a:t>SL</a:t>
            </a:r>
          </a:p>
        </p:txBody>
      </p:sp>
      <p:grpSp>
        <p:nvGrpSpPr>
          <p:cNvPr id="152" name="Google Shape;152;p7"/>
          <p:cNvGrpSpPr/>
          <p:nvPr/>
        </p:nvGrpSpPr>
        <p:grpSpPr>
          <a:xfrm rot="5400000">
            <a:off x="7459425" y="2602788"/>
            <a:ext cx="1362175" cy="332100"/>
            <a:chOff x="305925" y="4572450"/>
            <a:chExt cx="1362175" cy="332100"/>
          </a:xfrm>
        </p:grpSpPr>
        <p:sp>
          <p:nvSpPr>
            <p:cNvPr id="153" name="Google Shape;153;p7"/>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 name="Google Shape;154;p7"/>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 name="Google Shape;155;p7"/>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156;p7"/>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157;p7"/>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158;p7"/>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159;p7"/>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 name="Google Shape;160;p7"/>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161;p7"/>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7"/>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163;p7"/>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164;p7"/>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165;p7"/>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166;p7"/>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167;p7"/>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 name="Google Shape;168;p7"/>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169;p7"/>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170;p7"/>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171;p7"/>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172;p7"/>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173;p7"/>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74" name="Google Shape;174;p7"/>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175;p7"/>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176;p7"/>
          <p:cNvSpPr/>
          <p:nvPr/>
        </p:nvSpPr>
        <p:spPr>
          <a:xfrm>
            <a:off x="5269288" y="773250"/>
            <a:ext cx="23115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177;p7"/>
          <p:cNvSpPr txBox="1">
            <a:spLocks noGrp="1"/>
          </p:cNvSpPr>
          <p:nvPr>
            <p:ph type="body" idx="1"/>
          </p:nvPr>
        </p:nvSpPr>
        <p:spPr>
          <a:xfrm>
            <a:off x="850350" y="2083500"/>
            <a:ext cx="4171500" cy="23331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SzPts val="1400"/>
              <a:buAutoNum type="arabicPeriod"/>
              <a:defRPr/>
            </a:lvl1pPr>
            <a:lvl2pPr marL="914400" lvl="1" indent="-317500" rtl="0">
              <a:lnSpc>
                <a:spcPct val="115000"/>
              </a:lnSpc>
              <a:spcBef>
                <a:spcPts val="0"/>
              </a:spcBef>
              <a:spcAft>
                <a:spcPts val="0"/>
              </a:spcAft>
              <a:buSzPts val="1400"/>
              <a:buAutoNum type="alphaLcPeriod"/>
              <a:defRPr/>
            </a:lvl2pPr>
            <a:lvl3pPr marL="1371600" lvl="2" indent="-317500" rtl="0">
              <a:lnSpc>
                <a:spcPct val="115000"/>
              </a:lnSpc>
              <a:spcBef>
                <a:spcPts val="1600"/>
              </a:spcBef>
              <a:spcAft>
                <a:spcPts val="0"/>
              </a:spcAft>
              <a:buSzPts val="1400"/>
              <a:buAutoNum type="romanLcPeriod"/>
              <a:defRPr/>
            </a:lvl3pPr>
            <a:lvl4pPr marL="1828800" lvl="3" indent="-317500" rtl="0">
              <a:lnSpc>
                <a:spcPct val="115000"/>
              </a:lnSpc>
              <a:spcBef>
                <a:spcPts val="1600"/>
              </a:spcBef>
              <a:spcAft>
                <a:spcPts val="0"/>
              </a:spcAft>
              <a:buSzPts val="1400"/>
              <a:buAutoNum type="arabicPeriod"/>
              <a:defRPr/>
            </a:lvl4pPr>
            <a:lvl5pPr marL="2286000" lvl="4" indent="-317500" rtl="0">
              <a:lnSpc>
                <a:spcPct val="115000"/>
              </a:lnSpc>
              <a:spcBef>
                <a:spcPts val="1600"/>
              </a:spcBef>
              <a:spcAft>
                <a:spcPts val="0"/>
              </a:spcAft>
              <a:buSzPts val="1400"/>
              <a:buAutoNum type="alphaLcPeriod"/>
              <a:defRPr/>
            </a:lvl5pPr>
            <a:lvl6pPr marL="2743200" lvl="5" indent="-317500" rtl="0">
              <a:lnSpc>
                <a:spcPct val="115000"/>
              </a:lnSpc>
              <a:spcBef>
                <a:spcPts val="1600"/>
              </a:spcBef>
              <a:spcAft>
                <a:spcPts val="0"/>
              </a:spcAft>
              <a:buSzPts val="1400"/>
              <a:buAutoNum type="romanLcPeriod"/>
              <a:defRPr/>
            </a:lvl6pPr>
            <a:lvl7pPr marL="3200400" lvl="6" indent="-317500" rtl="0">
              <a:lnSpc>
                <a:spcPct val="115000"/>
              </a:lnSpc>
              <a:spcBef>
                <a:spcPts val="1600"/>
              </a:spcBef>
              <a:spcAft>
                <a:spcPts val="0"/>
              </a:spcAft>
              <a:buSzPts val="1400"/>
              <a:buAutoNum type="arabicPeriod"/>
              <a:defRPr/>
            </a:lvl7pPr>
            <a:lvl8pPr marL="3657600" lvl="7" indent="-317500" rtl="0">
              <a:lnSpc>
                <a:spcPct val="115000"/>
              </a:lnSpc>
              <a:spcBef>
                <a:spcPts val="1600"/>
              </a:spcBef>
              <a:spcAft>
                <a:spcPts val="0"/>
              </a:spcAft>
              <a:buSzPts val="1400"/>
              <a:buAutoNum type="alphaLcPeriod"/>
              <a:defRPr/>
            </a:lvl8pPr>
            <a:lvl9pPr marL="4114800" lvl="8" indent="-317500" rtl="0">
              <a:lnSpc>
                <a:spcPct val="115000"/>
              </a:lnSpc>
              <a:spcBef>
                <a:spcPts val="1600"/>
              </a:spcBef>
              <a:spcAft>
                <a:spcPts val="1600"/>
              </a:spcAft>
              <a:buSzPts val="1400"/>
              <a:buAutoNum type="romanLcPeriod"/>
              <a:defRPr/>
            </a:lvl9pPr>
          </a:lstStyle>
          <a:p>
            <a:endParaRPr/>
          </a:p>
        </p:txBody>
      </p:sp>
      <p:sp>
        <p:nvSpPr>
          <p:cNvPr id="178" name="Google Shape;178;p7"/>
          <p:cNvSpPr txBox="1">
            <a:spLocks noGrp="1"/>
          </p:cNvSpPr>
          <p:nvPr>
            <p:ph type="title"/>
          </p:nvPr>
        </p:nvSpPr>
        <p:spPr>
          <a:xfrm>
            <a:off x="850350" y="1014975"/>
            <a:ext cx="4171500" cy="10686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79"/>
        <p:cNvGrpSpPr/>
        <p:nvPr/>
      </p:nvGrpSpPr>
      <p:grpSpPr>
        <a:xfrm>
          <a:off x="0" y="0"/>
          <a:ext cx="0" cy="0"/>
          <a:chOff x="0" y="0"/>
          <a:chExt cx="0" cy="0"/>
        </a:xfrm>
      </p:grpSpPr>
      <p:sp>
        <p:nvSpPr>
          <p:cNvPr id="180" name="Google Shape;180;p8"/>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181;p8"/>
          <p:cNvSpPr/>
          <p:nvPr/>
        </p:nvSpPr>
        <p:spPr>
          <a:xfrm>
            <a:off x="1353688" y="773250"/>
            <a:ext cx="61548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 name="Google Shape;182;p8"/>
          <p:cNvSpPr/>
          <p:nvPr/>
        </p:nvSpPr>
        <p:spPr>
          <a:xfrm>
            <a:off x="769787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 name="Google Shape;183;p8"/>
          <p:cNvSpPr/>
          <p:nvPr/>
        </p:nvSpPr>
        <p:spPr>
          <a:xfrm>
            <a:off x="777407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 name="Google Shape;184;p8"/>
          <p:cNvSpPr/>
          <p:nvPr/>
        </p:nvSpPr>
        <p:spPr>
          <a:xfrm>
            <a:off x="713100" y="782050"/>
            <a:ext cx="359700" cy="340800"/>
          </a:xfrm>
          <a:prstGeom prst="roundRect">
            <a:avLst>
              <a:gd name="adj" fmla="val 31998"/>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 name="Google Shape;185;p8"/>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 name="Google Shape;186;p8"/>
          <p:cNvSpPr/>
          <p:nvPr/>
        </p:nvSpPr>
        <p:spPr>
          <a:xfrm>
            <a:off x="7835375"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 name="Google Shape;187;p8"/>
          <p:cNvSpPr/>
          <p:nvPr/>
        </p:nvSpPr>
        <p:spPr>
          <a:xfrm>
            <a:off x="79746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 name="Google Shape;188;p8"/>
          <p:cNvSpPr/>
          <p:nvPr/>
        </p:nvSpPr>
        <p:spPr>
          <a:xfrm>
            <a:off x="8005675" y="3915674"/>
            <a:ext cx="269948" cy="135726"/>
          </a:xfrm>
          <a:prstGeom prst="rect">
            <a:avLst/>
          </a:prstGeom>
        </p:spPr>
        <p:txBody>
          <a:bodyPr>
            <a:prstTxWarp prst="textPlain">
              <a:avLst/>
            </a:prstTxWarp>
          </a:bodyPr>
          <a:lstStyle/>
          <a:p>
            <a:pPr lvl="0" algn="ctr"/>
            <a:r>
              <a:rPr b="1" i="0" dirty="0">
                <a:ln>
                  <a:noFill/>
                </a:ln>
                <a:solidFill>
                  <a:schemeClr val="dk2"/>
                </a:solidFill>
                <a:latin typeface="Fahkwang"/>
              </a:rPr>
              <a:t>SL</a:t>
            </a:r>
          </a:p>
        </p:txBody>
      </p:sp>
      <p:grpSp>
        <p:nvGrpSpPr>
          <p:cNvPr id="189" name="Google Shape;189;p8"/>
          <p:cNvGrpSpPr/>
          <p:nvPr/>
        </p:nvGrpSpPr>
        <p:grpSpPr>
          <a:xfrm rot="5400000">
            <a:off x="7459425" y="2602788"/>
            <a:ext cx="1362175" cy="332100"/>
            <a:chOff x="305925" y="4572450"/>
            <a:chExt cx="1362175" cy="332100"/>
          </a:xfrm>
        </p:grpSpPr>
        <p:sp>
          <p:nvSpPr>
            <p:cNvPr id="190" name="Google Shape;190;p8"/>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 name="Google Shape;191;p8"/>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 name="Google Shape;192;p8"/>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193;p8"/>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194;p8"/>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195;p8"/>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196;p8"/>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197;p8"/>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198;p8"/>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199;p8"/>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 name="Google Shape;200;p8"/>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201;p8"/>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202;p8"/>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203;p8"/>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04;p8"/>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 name="Google Shape;205;p8"/>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 name="Google Shape;206;p8"/>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207;p8"/>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208;p8"/>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209;p8"/>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 name="Google Shape;210;p8"/>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11" name="Google Shape;211;p8"/>
          <p:cNvSpPr/>
          <p:nvPr/>
        </p:nvSpPr>
        <p:spPr>
          <a:xfrm flipH="1">
            <a:off x="509425" y="24308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212;p8"/>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13;p8"/>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214;p8"/>
          <p:cNvSpPr txBox="1">
            <a:spLocks noGrp="1"/>
          </p:cNvSpPr>
          <p:nvPr>
            <p:ph type="title"/>
          </p:nvPr>
        </p:nvSpPr>
        <p:spPr>
          <a:xfrm>
            <a:off x="1741150" y="1307100"/>
            <a:ext cx="5379900" cy="252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63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15"/>
        <p:cNvGrpSpPr/>
        <p:nvPr/>
      </p:nvGrpSpPr>
      <p:grpSpPr>
        <a:xfrm>
          <a:off x="0" y="0"/>
          <a:ext cx="0" cy="0"/>
          <a:chOff x="0" y="0"/>
          <a:chExt cx="0" cy="0"/>
        </a:xfrm>
      </p:grpSpPr>
      <p:sp>
        <p:nvSpPr>
          <p:cNvPr id="216" name="Google Shape;216;p9"/>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217;p9"/>
          <p:cNvSpPr/>
          <p:nvPr/>
        </p:nvSpPr>
        <p:spPr>
          <a:xfrm>
            <a:off x="3136500" y="773250"/>
            <a:ext cx="52944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218;p9"/>
          <p:cNvSpPr/>
          <p:nvPr/>
        </p:nvSpPr>
        <p:spPr>
          <a:xfrm>
            <a:off x="713100" y="773250"/>
            <a:ext cx="23115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219;p9"/>
          <p:cNvSpPr/>
          <p:nvPr/>
        </p:nvSpPr>
        <p:spPr>
          <a:xfrm>
            <a:off x="5478550" y="44956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220;p9"/>
          <p:cNvSpPr/>
          <p:nvPr/>
        </p:nvSpPr>
        <p:spPr>
          <a:xfrm flipH="1">
            <a:off x="751347" y="464575"/>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221;p9"/>
          <p:cNvSpPr txBox="1">
            <a:spLocks noGrp="1"/>
          </p:cNvSpPr>
          <p:nvPr>
            <p:ph type="title"/>
          </p:nvPr>
        </p:nvSpPr>
        <p:spPr>
          <a:xfrm>
            <a:off x="3544911" y="1479150"/>
            <a:ext cx="44778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22" name="Google Shape;222;p9"/>
          <p:cNvSpPr txBox="1">
            <a:spLocks noGrp="1"/>
          </p:cNvSpPr>
          <p:nvPr>
            <p:ph type="subTitle" idx="1"/>
          </p:nvPr>
        </p:nvSpPr>
        <p:spPr>
          <a:xfrm>
            <a:off x="3544911" y="2320950"/>
            <a:ext cx="4477800" cy="134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dk2"/>
        </a:solidFill>
        <a:effectLst/>
      </p:bgPr>
    </p:bg>
    <p:spTree>
      <p:nvGrpSpPr>
        <p:cNvPr id="1" name="Shape 223"/>
        <p:cNvGrpSpPr/>
        <p:nvPr/>
      </p:nvGrpSpPr>
      <p:grpSpPr>
        <a:xfrm>
          <a:off x="0" y="0"/>
          <a:ext cx="0" cy="0"/>
          <a:chOff x="0" y="0"/>
          <a:chExt cx="0" cy="0"/>
        </a:xfrm>
      </p:grpSpPr>
      <p:sp>
        <p:nvSpPr>
          <p:cNvPr id="224" name="Google Shape;224;p10"/>
          <p:cNvSpPr txBox="1">
            <a:spLocks noGrp="1"/>
          </p:cNvSpPr>
          <p:nvPr>
            <p:ph type="title"/>
          </p:nvPr>
        </p:nvSpPr>
        <p:spPr>
          <a:xfrm>
            <a:off x="2219400" y="3533100"/>
            <a:ext cx="4705200" cy="93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25"/>
        <p:cNvGrpSpPr/>
        <p:nvPr/>
      </p:nvGrpSpPr>
      <p:grpSpPr>
        <a:xfrm>
          <a:off x="0" y="0"/>
          <a:ext cx="0" cy="0"/>
          <a:chOff x="0" y="0"/>
          <a:chExt cx="0" cy="0"/>
        </a:xfrm>
      </p:grpSpPr>
      <p:sp>
        <p:nvSpPr>
          <p:cNvPr id="226" name="Google Shape;226;p11"/>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 name="Google Shape;227;p11"/>
          <p:cNvSpPr/>
          <p:nvPr/>
        </p:nvSpPr>
        <p:spPr>
          <a:xfrm>
            <a:off x="1651038" y="1402350"/>
            <a:ext cx="6154800" cy="23388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 name="Google Shape;228;p11"/>
          <p:cNvSpPr/>
          <p:nvPr/>
        </p:nvSpPr>
        <p:spPr>
          <a:xfrm flipH="1">
            <a:off x="30592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 name="Google Shape;229;p11"/>
          <p:cNvSpPr/>
          <p:nvPr/>
        </p:nvSpPr>
        <p:spPr>
          <a:xfrm flipH="1">
            <a:off x="63682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 name="Google Shape;230;p11"/>
          <p:cNvSpPr/>
          <p:nvPr/>
        </p:nvSpPr>
        <p:spPr>
          <a:xfrm flipH="1">
            <a:off x="697863"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 name="Google Shape;231;p11"/>
          <p:cNvSpPr/>
          <p:nvPr/>
        </p:nvSpPr>
        <p:spPr>
          <a:xfrm flipH="1">
            <a:off x="8371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 name="Google Shape;232;p11"/>
          <p:cNvSpPr/>
          <p:nvPr/>
        </p:nvSpPr>
        <p:spPr>
          <a:xfrm flipH="1">
            <a:off x="868177" y="3915674"/>
            <a:ext cx="269948" cy="135726"/>
          </a:xfrm>
          <a:prstGeom prst="rect">
            <a:avLst/>
          </a:prstGeom>
        </p:spPr>
        <p:txBody>
          <a:bodyPr>
            <a:prstTxWarp prst="textPlain">
              <a:avLst/>
            </a:prstTxWarp>
          </a:bodyPr>
          <a:lstStyle/>
          <a:p>
            <a:pPr lvl="0" algn="ctr"/>
            <a:r>
              <a:rPr b="1" i="0" dirty="0">
                <a:ln>
                  <a:noFill/>
                </a:ln>
                <a:solidFill>
                  <a:schemeClr val="dk2"/>
                </a:solidFill>
                <a:latin typeface="Fahkwang"/>
              </a:rPr>
              <a:t>SL</a:t>
            </a:r>
          </a:p>
        </p:txBody>
      </p:sp>
      <p:grpSp>
        <p:nvGrpSpPr>
          <p:cNvPr id="233" name="Google Shape;233;p11"/>
          <p:cNvGrpSpPr/>
          <p:nvPr/>
        </p:nvGrpSpPr>
        <p:grpSpPr>
          <a:xfrm rot="-5400000" flipH="1">
            <a:off x="322200" y="2602788"/>
            <a:ext cx="1362175" cy="332100"/>
            <a:chOff x="305925" y="4572450"/>
            <a:chExt cx="1362175" cy="332100"/>
          </a:xfrm>
        </p:grpSpPr>
        <p:sp>
          <p:nvSpPr>
            <p:cNvPr id="234" name="Google Shape;234;p11"/>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 name="Google Shape;235;p11"/>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 name="Google Shape;236;p11"/>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 name="Google Shape;237;p11"/>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238;p11"/>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 name="Google Shape;239;p11"/>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 name="Google Shape;240;p11"/>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11"/>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 name="Google Shape;242;p11"/>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243;p11"/>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 name="Google Shape;244;p11"/>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 name="Google Shape;245;p11"/>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 name="Google Shape;246;p11"/>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 name="Google Shape;247;p11"/>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 name="Google Shape;248;p11"/>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 name="Google Shape;249;p11"/>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 name="Google Shape;250;p11"/>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251;p11"/>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 name="Google Shape;252;p11"/>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 name="Google Shape;253;p11"/>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 name="Google Shape;254;p11"/>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55" name="Google Shape;255;p11"/>
          <p:cNvSpPr/>
          <p:nvPr/>
        </p:nvSpPr>
        <p:spPr>
          <a:xfrm>
            <a:off x="8010950" y="24308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56" name="Google Shape;256;p11"/>
          <p:cNvGrpSpPr/>
          <p:nvPr/>
        </p:nvGrpSpPr>
        <p:grpSpPr>
          <a:xfrm>
            <a:off x="7313359" y="4591995"/>
            <a:ext cx="832289" cy="202913"/>
            <a:chOff x="305925" y="4572450"/>
            <a:chExt cx="1362175" cy="332100"/>
          </a:xfrm>
        </p:grpSpPr>
        <p:sp>
          <p:nvSpPr>
            <p:cNvPr id="257" name="Google Shape;257;p11"/>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258;p11"/>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 name="Google Shape;259;p11"/>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 name="Google Shape;260;p11"/>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 name="Google Shape;261;p11"/>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 name="Google Shape;262;p11"/>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263;p11"/>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 name="Google Shape;264;p11"/>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 name="Google Shape;265;p11"/>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266;p11"/>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 name="Google Shape;267;p11"/>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 name="Google Shape;268;p11"/>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 name="Google Shape;269;p11"/>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 name="Google Shape;270;p11"/>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271;p11"/>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 name="Google Shape;272;p11"/>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 name="Google Shape;273;p11"/>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 name="Google Shape;274;p11"/>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 name="Google Shape;275;p11"/>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 name="Google Shape;276;p11"/>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 name="Google Shape;277;p11"/>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78" name="Google Shape;278;p11"/>
          <p:cNvSpPr/>
          <p:nvPr/>
        </p:nvSpPr>
        <p:spPr>
          <a:xfrm>
            <a:off x="8071200" y="782050"/>
            <a:ext cx="359700" cy="340800"/>
          </a:xfrm>
          <a:prstGeom prst="roundRect">
            <a:avLst>
              <a:gd name="adj" fmla="val 31998"/>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 name="Google Shape;279;p11"/>
          <p:cNvSpPr/>
          <p:nvPr/>
        </p:nvSpPr>
        <p:spPr>
          <a:xfrm flipH="1">
            <a:off x="9170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80;p11"/>
          <p:cNvSpPr txBox="1">
            <a:spLocks noGrp="1"/>
          </p:cNvSpPr>
          <p:nvPr>
            <p:ph type="title" hasCustomPrompt="1"/>
          </p:nvPr>
        </p:nvSpPr>
        <p:spPr>
          <a:xfrm>
            <a:off x="1711963" y="1668650"/>
            <a:ext cx="6085200" cy="130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9600"/>
              <a:buNone/>
              <a:defRPr sz="77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281" name="Google Shape;281;p11"/>
          <p:cNvSpPr txBox="1">
            <a:spLocks noGrp="1"/>
          </p:cNvSpPr>
          <p:nvPr>
            <p:ph type="subTitle" idx="1"/>
          </p:nvPr>
        </p:nvSpPr>
        <p:spPr>
          <a:xfrm>
            <a:off x="1711963" y="2977750"/>
            <a:ext cx="6085200" cy="49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8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283"/>
        <p:cNvGrpSpPr/>
        <p:nvPr/>
      </p:nvGrpSpPr>
      <p:grpSpPr>
        <a:xfrm>
          <a:off x="0" y="0"/>
          <a:ext cx="0" cy="0"/>
          <a:chOff x="0" y="0"/>
          <a:chExt cx="0" cy="0"/>
        </a:xfrm>
      </p:grpSpPr>
      <p:sp>
        <p:nvSpPr>
          <p:cNvPr id="284" name="Google Shape;284;p13"/>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 name="Google Shape;285;p13"/>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86" name="Google Shape;286;p13"/>
          <p:cNvGrpSpPr/>
          <p:nvPr/>
        </p:nvGrpSpPr>
        <p:grpSpPr>
          <a:xfrm>
            <a:off x="996759" y="4591995"/>
            <a:ext cx="832289" cy="202913"/>
            <a:chOff x="305925" y="4572450"/>
            <a:chExt cx="1362175" cy="332100"/>
          </a:xfrm>
        </p:grpSpPr>
        <p:sp>
          <p:nvSpPr>
            <p:cNvPr id="287" name="Google Shape;287;p13"/>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 name="Google Shape;288;p13"/>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289;p13"/>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 name="Google Shape;290;p13"/>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 name="Google Shape;291;p13"/>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 name="Google Shape;292;p13"/>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 name="Google Shape;293;p13"/>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 name="Google Shape;294;p13"/>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 name="Google Shape;295;p13"/>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 name="Google Shape;296;p13"/>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 name="Google Shape;297;p13"/>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 name="Google Shape;298;p13"/>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 name="Google Shape;299;p13"/>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 name="Google Shape;300;p13"/>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 name="Google Shape;301;p13"/>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 name="Google Shape;302;p13"/>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 name="Google Shape;303;p13"/>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 name="Google Shape;304;p13"/>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 name="Google Shape;305;p13"/>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 name="Google Shape;306;p13"/>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 name="Google Shape;307;p13"/>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08" name="Google Shape;308;p13"/>
          <p:cNvSpPr txBox="1">
            <a:spLocks noGrp="1"/>
          </p:cNvSpPr>
          <p:nvPr>
            <p:ph type="title"/>
          </p:nvPr>
        </p:nvSpPr>
        <p:spPr>
          <a:xfrm>
            <a:off x="1890750" y="1712925"/>
            <a:ext cx="2501400" cy="358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09" name="Google Shape;309;p13"/>
          <p:cNvSpPr txBox="1">
            <a:spLocks noGrp="1"/>
          </p:cNvSpPr>
          <p:nvPr>
            <p:ph type="title" idx="2" hasCustomPrompt="1"/>
          </p:nvPr>
        </p:nvSpPr>
        <p:spPr>
          <a:xfrm>
            <a:off x="926400" y="1984725"/>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5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310" name="Google Shape;310;p13"/>
          <p:cNvSpPr txBox="1">
            <a:spLocks noGrp="1"/>
          </p:cNvSpPr>
          <p:nvPr>
            <p:ph type="subTitle" idx="1"/>
          </p:nvPr>
        </p:nvSpPr>
        <p:spPr>
          <a:xfrm>
            <a:off x="1890750" y="2071725"/>
            <a:ext cx="25014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11" name="Google Shape;311;p13"/>
          <p:cNvSpPr txBox="1">
            <a:spLocks noGrp="1"/>
          </p:cNvSpPr>
          <p:nvPr>
            <p:ph type="title" idx="3"/>
          </p:nvPr>
        </p:nvSpPr>
        <p:spPr>
          <a:xfrm>
            <a:off x="5645828" y="1712925"/>
            <a:ext cx="2501400" cy="358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2" name="Google Shape;312;p13"/>
          <p:cNvSpPr txBox="1">
            <a:spLocks noGrp="1"/>
          </p:cNvSpPr>
          <p:nvPr>
            <p:ph type="title" idx="4" hasCustomPrompt="1"/>
          </p:nvPr>
        </p:nvSpPr>
        <p:spPr>
          <a:xfrm>
            <a:off x="4668725" y="1984725"/>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5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313" name="Google Shape;313;p13"/>
          <p:cNvSpPr txBox="1">
            <a:spLocks noGrp="1"/>
          </p:cNvSpPr>
          <p:nvPr>
            <p:ph type="subTitle" idx="5"/>
          </p:nvPr>
        </p:nvSpPr>
        <p:spPr>
          <a:xfrm>
            <a:off x="5645833" y="2071725"/>
            <a:ext cx="25014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14" name="Google Shape;314;p13"/>
          <p:cNvSpPr txBox="1">
            <a:spLocks noGrp="1"/>
          </p:cNvSpPr>
          <p:nvPr>
            <p:ph type="title" idx="6"/>
          </p:nvPr>
        </p:nvSpPr>
        <p:spPr>
          <a:xfrm>
            <a:off x="1890750" y="3185113"/>
            <a:ext cx="2501400" cy="358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5" name="Google Shape;315;p13"/>
          <p:cNvSpPr txBox="1">
            <a:spLocks noGrp="1"/>
          </p:cNvSpPr>
          <p:nvPr>
            <p:ph type="title" idx="7" hasCustomPrompt="1"/>
          </p:nvPr>
        </p:nvSpPr>
        <p:spPr>
          <a:xfrm>
            <a:off x="926400" y="3456925"/>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316" name="Google Shape;316;p13"/>
          <p:cNvSpPr txBox="1">
            <a:spLocks noGrp="1"/>
          </p:cNvSpPr>
          <p:nvPr>
            <p:ph type="subTitle" idx="8"/>
          </p:nvPr>
        </p:nvSpPr>
        <p:spPr>
          <a:xfrm>
            <a:off x="1890750" y="3543938"/>
            <a:ext cx="25014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17" name="Google Shape;317;p13"/>
          <p:cNvSpPr txBox="1">
            <a:spLocks noGrp="1"/>
          </p:cNvSpPr>
          <p:nvPr>
            <p:ph type="title" idx="9"/>
          </p:nvPr>
        </p:nvSpPr>
        <p:spPr>
          <a:xfrm>
            <a:off x="5645828" y="3185113"/>
            <a:ext cx="2501400" cy="358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8" name="Google Shape;318;p13"/>
          <p:cNvSpPr txBox="1">
            <a:spLocks noGrp="1"/>
          </p:cNvSpPr>
          <p:nvPr>
            <p:ph type="title" idx="13" hasCustomPrompt="1"/>
          </p:nvPr>
        </p:nvSpPr>
        <p:spPr>
          <a:xfrm>
            <a:off x="4668725" y="3456925"/>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319" name="Google Shape;319;p13"/>
          <p:cNvSpPr txBox="1">
            <a:spLocks noGrp="1"/>
          </p:cNvSpPr>
          <p:nvPr>
            <p:ph type="subTitle" idx="14"/>
          </p:nvPr>
        </p:nvSpPr>
        <p:spPr>
          <a:xfrm>
            <a:off x="5645833" y="3543938"/>
            <a:ext cx="25014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20" name="Google Shape;320;p13"/>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21" name="Google Shape;321;p13"/>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322"/>
        <p:cNvGrpSpPr/>
        <p:nvPr/>
      </p:nvGrpSpPr>
      <p:grpSpPr>
        <a:xfrm>
          <a:off x="0" y="0"/>
          <a:ext cx="0" cy="0"/>
          <a:chOff x="0" y="0"/>
          <a:chExt cx="0" cy="0"/>
        </a:xfrm>
      </p:grpSpPr>
      <p:sp>
        <p:nvSpPr>
          <p:cNvPr id="323" name="Google Shape;323;p14"/>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 name="Google Shape;324;p14"/>
          <p:cNvSpPr/>
          <p:nvPr/>
        </p:nvSpPr>
        <p:spPr>
          <a:xfrm>
            <a:off x="1850625" y="1077300"/>
            <a:ext cx="6580200" cy="29889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 name="Google Shape;325;p14"/>
          <p:cNvSpPr/>
          <p:nvPr/>
        </p:nvSpPr>
        <p:spPr>
          <a:xfrm flipH="1">
            <a:off x="30592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 name="Google Shape;326;p14"/>
          <p:cNvSpPr/>
          <p:nvPr/>
        </p:nvSpPr>
        <p:spPr>
          <a:xfrm flipH="1">
            <a:off x="63682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 name="Google Shape;327;p14"/>
          <p:cNvSpPr/>
          <p:nvPr/>
        </p:nvSpPr>
        <p:spPr>
          <a:xfrm flipH="1">
            <a:off x="697863"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 name="Google Shape;328;p14"/>
          <p:cNvSpPr/>
          <p:nvPr/>
        </p:nvSpPr>
        <p:spPr>
          <a:xfrm flipH="1">
            <a:off x="8371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 name="Google Shape;329;p14"/>
          <p:cNvSpPr/>
          <p:nvPr/>
        </p:nvSpPr>
        <p:spPr>
          <a:xfrm>
            <a:off x="868177" y="3915674"/>
            <a:ext cx="269948" cy="135726"/>
          </a:xfrm>
          <a:prstGeom prst="rect">
            <a:avLst/>
          </a:prstGeom>
        </p:spPr>
        <p:txBody>
          <a:bodyPr>
            <a:prstTxWarp prst="textPlain">
              <a:avLst/>
            </a:prstTxWarp>
          </a:bodyPr>
          <a:lstStyle/>
          <a:p>
            <a:pPr lvl="0" algn="ctr"/>
            <a:r>
              <a:rPr b="1" i="0" dirty="0">
                <a:ln>
                  <a:noFill/>
                </a:ln>
                <a:solidFill>
                  <a:schemeClr val="dk2"/>
                </a:solidFill>
                <a:latin typeface="Fahkwang"/>
              </a:rPr>
              <a:t>SL</a:t>
            </a:r>
          </a:p>
        </p:txBody>
      </p:sp>
      <p:grpSp>
        <p:nvGrpSpPr>
          <p:cNvPr id="330" name="Google Shape;330;p14"/>
          <p:cNvGrpSpPr/>
          <p:nvPr/>
        </p:nvGrpSpPr>
        <p:grpSpPr>
          <a:xfrm rot="-5400000" flipH="1">
            <a:off x="322200" y="2602788"/>
            <a:ext cx="1362175" cy="332100"/>
            <a:chOff x="305925" y="4572450"/>
            <a:chExt cx="1362175" cy="332100"/>
          </a:xfrm>
        </p:grpSpPr>
        <p:sp>
          <p:nvSpPr>
            <p:cNvPr id="331" name="Google Shape;331;p14"/>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 name="Google Shape;332;p14"/>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 name="Google Shape;333;p14"/>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 name="Google Shape;334;p14"/>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 name="Google Shape;335;p14"/>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 name="Google Shape;336;p14"/>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7" name="Google Shape;337;p14"/>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 name="Google Shape;338;p14"/>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 name="Google Shape;339;p14"/>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 name="Google Shape;340;p14"/>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 name="Google Shape;341;p14"/>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 name="Google Shape;342;p14"/>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 name="Google Shape;343;p14"/>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 name="Google Shape;344;p14"/>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 name="Google Shape;345;p14"/>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 name="Google Shape;346;p14"/>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 name="Google Shape;347;p14"/>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 name="Google Shape;348;p14"/>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 name="Google Shape;349;p14"/>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 name="Google Shape;350;p14"/>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 name="Google Shape;351;p14"/>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52" name="Google Shape;352;p14"/>
          <p:cNvSpPr/>
          <p:nvPr/>
        </p:nvSpPr>
        <p:spPr>
          <a:xfrm flipH="1">
            <a:off x="66259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 name="Google Shape;353;p14"/>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 name="Google Shape;354;p14"/>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 name="Google Shape;355;p14"/>
          <p:cNvSpPr txBox="1">
            <a:spLocks noGrp="1"/>
          </p:cNvSpPr>
          <p:nvPr>
            <p:ph type="title"/>
          </p:nvPr>
        </p:nvSpPr>
        <p:spPr>
          <a:xfrm>
            <a:off x="2506875" y="3102900"/>
            <a:ext cx="5267700" cy="416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4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56" name="Google Shape;356;p14"/>
          <p:cNvSpPr txBox="1">
            <a:spLocks noGrp="1"/>
          </p:cNvSpPr>
          <p:nvPr>
            <p:ph type="subTitle" idx="1"/>
          </p:nvPr>
        </p:nvSpPr>
        <p:spPr>
          <a:xfrm>
            <a:off x="2506875" y="1624500"/>
            <a:ext cx="5267700" cy="1478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1600"/>
              </a:spcBef>
              <a:spcAft>
                <a:spcPts val="0"/>
              </a:spcAft>
              <a:buSzPts val="2500"/>
              <a:buNone/>
              <a:defRPr sz="2500"/>
            </a:lvl3pPr>
            <a:lvl4pPr lvl="3" algn="ctr" rtl="0">
              <a:lnSpc>
                <a:spcPct val="100000"/>
              </a:lnSpc>
              <a:spcBef>
                <a:spcPts val="1600"/>
              </a:spcBef>
              <a:spcAft>
                <a:spcPts val="0"/>
              </a:spcAft>
              <a:buSzPts val="2500"/>
              <a:buNone/>
              <a:defRPr sz="2500"/>
            </a:lvl4pPr>
            <a:lvl5pPr lvl="4" algn="ctr" rtl="0">
              <a:lnSpc>
                <a:spcPct val="100000"/>
              </a:lnSpc>
              <a:spcBef>
                <a:spcPts val="1600"/>
              </a:spcBef>
              <a:spcAft>
                <a:spcPts val="0"/>
              </a:spcAft>
              <a:buSzPts val="2500"/>
              <a:buNone/>
              <a:defRPr sz="2500"/>
            </a:lvl5pPr>
            <a:lvl6pPr lvl="5" algn="ctr" rtl="0">
              <a:lnSpc>
                <a:spcPct val="100000"/>
              </a:lnSpc>
              <a:spcBef>
                <a:spcPts val="1600"/>
              </a:spcBef>
              <a:spcAft>
                <a:spcPts val="0"/>
              </a:spcAft>
              <a:buSzPts val="2500"/>
              <a:buNone/>
              <a:defRPr sz="2500"/>
            </a:lvl6pPr>
            <a:lvl7pPr lvl="6" algn="ctr" rtl="0">
              <a:lnSpc>
                <a:spcPct val="100000"/>
              </a:lnSpc>
              <a:spcBef>
                <a:spcPts val="1600"/>
              </a:spcBef>
              <a:spcAft>
                <a:spcPts val="0"/>
              </a:spcAft>
              <a:buSzPts val="2500"/>
              <a:buNone/>
              <a:defRPr sz="2500"/>
            </a:lvl7pPr>
            <a:lvl8pPr lvl="7" algn="ctr" rtl="0">
              <a:lnSpc>
                <a:spcPct val="100000"/>
              </a:lnSpc>
              <a:spcBef>
                <a:spcPts val="1600"/>
              </a:spcBef>
              <a:spcAft>
                <a:spcPts val="0"/>
              </a:spcAft>
              <a:buSzPts val="2500"/>
              <a:buNone/>
              <a:defRPr sz="2500"/>
            </a:lvl8pPr>
            <a:lvl9pPr lvl="8" algn="ctr" rtl="0">
              <a:lnSpc>
                <a:spcPct val="100000"/>
              </a:lnSpc>
              <a:spcBef>
                <a:spcPts val="1600"/>
              </a:spcBef>
              <a:spcAft>
                <a:spcPts val="1600"/>
              </a:spcAft>
              <a:buSzPts val="2500"/>
              <a:buNone/>
              <a:defRPr sz="25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_4">
    <p:spTree>
      <p:nvGrpSpPr>
        <p:cNvPr id="1" name="Shape 357"/>
        <p:cNvGrpSpPr/>
        <p:nvPr/>
      </p:nvGrpSpPr>
      <p:grpSpPr>
        <a:xfrm>
          <a:off x="0" y="0"/>
          <a:ext cx="0" cy="0"/>
          <a:chOff x="0" y="0"/>
          <a:chExt cx="0" cy="0"/>
        </a:xfrm>
      </p:grpSpPr>
      <p:sp>
        <p:nvSpPr>
          <p:cNvPr id="358" name="Google Shape;358;p15"/>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 name="Google Shape;359;p15"/>
          <p:cNvSpPr/>
          <p:nvPr/>
        </p:nvSpPr>
        <p:spPr>
          <a:xfrm>
            <a:off x="713100" y="782050"/>
            <a:ext cx="359700" cy="340800"/>
          </a:xfrm>
          <a:prstGeom prst="roundRect">
            <a:avLst>
              <a:gd name="adj" fmla="val 31998"/>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 name="Google Shape;360;p15"/>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 name="Google Shape;361;p15"/>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 name="Google Shape;362;p15"/>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 name="Google Shape;363;p15"/>
          <p:cNvSpPr txBox="1">
            <a:spLocks noGrp="1"/>
          </p:cNvSpPr>
          <p:nvPr>
            <p:ph type="title"/>
          </p:nvPr>
        </p:nvSpPr>
        <p:spPr>
          <a:xfrm>
            <a:off x="5202588" y="1478213"/>
            <a:ext cx="2996700" cy="8829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64" name="Google Shape;364;p15"/>
          <p:cNvSpPr txBox="1">
            <a:spLocks noGrp="1"/>
          </p:cNvSpPr>
          <p:nvPr>
            <p:ph type="subTitle" idx="1"/>
          </p:nvPr>
        </p:nvSpPr>
        <p:spPr>
          <a:xfrm>
            <a:off x="5202588" y="2361188"/>
            <a:ext cx="2996700" cy="1304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365"/>
        <p:cNvGrpSpPr/>
        <p:nvPr/>
      </p:nvGrpSpPr>
      <p:grpSpPr>
        <a:xfrm>
          <a:off x="0" y="0"/>
          <a:ext cx="0" cy="0"/>
          <a:chOff x="0" y="0"/>
          <a:chExt cx="0" cy="0"/>
        </a:xfrm>
      </p:grpSpPr>
      <p:sp>
        <p:nvSpPr>
          <p:cNvPr id="366" name="Google Shape;366;p16"/>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 name="Google Shape;367;p16"/>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 name="Google Shape;368;p16"/>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69" name="Google Shape;369;p16"/>
          <p:cNvGrpSpPr/>
          <p:nvPr/>
        </p:nvGrpSpPr>
        <p:grpSpPr>
          <a:xfrm>
            <a:off x="7313359" y="4591995"/>
            <a:ext cx="832289" cy="202913"/>
            <a:chOff x="305925" y="4572450"/>
            <a:chExt cx="1362175" cy="332100"/>
          </a:xfrm>
        </p:grpSpPr>
        <p:sp>
          <p:nvSpPr>
            <p:cNvPr id="370" name="Google Shape;370;p16"/>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 name="Google Shape;371;p16"/>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 name="Google Shape;372;p16"/>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 name="Google Shape;373;p16"/>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 name="Google Shape;374;p16"/>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 name="Google Shape;375;p16"/>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 name="Google Shape;376;p16"/>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 name="Google Shape;377;p16"/>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 name="Google Shape;378;p16"/>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 name="Google Shape;379;p16"/>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 name="Google Shape;380;p16"/>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 name="Google Shape;381;p16"/>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 name="Google Shape;382;p16"/>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 name="Google Shape;383;p16"/>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 name="Google Shape;384;p16"/>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 name="Google Shape;385;p16"/>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 name="Google Shape;386;p16"/>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 name="Google Shape;387;p16"/>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 name="Google Shape;388;p16"/>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 name="Google Shape;389;p16"/>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 name="Google Shape;390;p16"/>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91" name="Google Shape;391;p1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92" name="Google Shape;392;p16"/>
          <p:cNvSpPr txBox="1">
            <a:spLocks noGrp="1"/>
          </p:cNvSpPr>
          <p:nvPr>
            <p:ph type="title" idx="2"/>
          </p:nvPr>
        </p:nvSpPr>
        <p:spPr>
          <a:xfrm>
            <a:off x="720000" y="2684700"/>
            <a:ext cx="2086800" cy="45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3" name="Google Shape;393;p16"/>
          <p:cNvSpPr txBox="1">
            <a:spLocks noGrp="1"/>
          </p:cNvSpPr>
          <p:nvPr>
            <p:ph type="subTitle" idx="1"/>
          </p:nvPr>
        </p:nvSpPr>
        <p:spPr>
          <a:xfrm>
            <a:off x="720000" y="3142900"/>
            <a:ext cx="2086800" cy="65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94" name="Google Shape;394;p16"/>
          <p:cNvSpPr txBox="1">
            <a:spLocks noGrp="1"/>
          </p:cNvSpPr>
          <p:nvPr>
            <p:ph type="title" idx="3"/>
          </p:nvPr>
        </p:nvSpPr>
        <p:spPr>
          <a:xfrm>
            <a:off x="3528596" y="2684700"/>
            <a:ext cx="2086800" cy="45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5" name="Google Shape;395;p16"/>
          <p:cNvSpPr txBox="1">
            <a:spLocks noGrp="1"/>
          </p:cNvSpPr>
          <p:nvPr>
            <p:ph type="subTitle" idx="4"/>
          </p:nvPr>
        </p:nvSpPr>
        <p:spPr>
          <a:xfrm>
            <a:off x="3528597" y="3142900"/>
            <a:ext cx="2086800" cy="65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96" name="Google Shape;396;p16"/>
          <p:cNvSpPr txBox="1">
            <a:spLocks noGrp="1"/>
          </p:cNvSpPr>
          <p:nvPr>
            <p:ph type="title" idx="5"/>
          </p:nvPr>
        </p:nvSpPr>
        <p:spPr>
          <a:xfrm>
            <a:off x="6337199" y="2684700"/>
            <a:ext cx="2086800" cy="45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7" name="Google Shape;397;p16"/>
          <p:cNvSpPr txBox="1">
            <a:spLocks noGrp="1"/>
          </p:cNvSpPr>
          <p:nvPr>
            <p:ph type="subTitle" idx="6"/>
          </p:nvPr>
        </p:nvSpPr>
        <p:spPr>
          <a:xfrm>
            <a:off x="6337200" y="3142900"/>
            <a:ext cx="2086800" cy="65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398"/>
        <p:cNvGrpSpPr/>
        <p:nvPr/>
      </p:nvGrpSpPr>
      <p:grpSpPr>
        <a:xfrm>
          <a:off x="0" y="0"/>
          <a:ext cx="0" cy="0"/>
          <a:chOff x="0" y="0"/>
          <a:chExt cx="0" cy="0"/>
        </a:xfrm>
      </p:grpSpPr>
      <p:sp>
        <p:nvSpPr>
          <p:cNvPr id="399" name="Google Shape;399;p17"/>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 name="Google Shape;400;p17"/>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 name="Google Shape;401;p17"/>
          <p:cNvSpPr/>
          <p:nvPr/>
        </p:nvSpPr>
        <p:spPr>
          <a:xfrm>
            <a:off x="7820400" y="44956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 name="Google Shape;402;p1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03" name="Google Shape;403;p17"/>
          <p:cNvSpPr txBox="1">
            <a:spLocks noGrp="1"/>
          </p:cNvSpPr>
          <p:nvPr>
            <p:ph type="title" idx="2"/>
          </p:nvPr>
        </p:nvSpPr>
        <p:spPr>
          <a:xfrm>
            <a:off x="713175" y="2981925"/>
            <a:ext cx="19293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04" name="Google Shape;404;p17"/>
          <p:cNvSpPr txBox="1">
            <a:spLocks noGrp="1"/>
          </p:cNvSpPr>
          <p:nvPr>
            <p:ph type="subTitle" idx="1"/>
          </p:nvPr>
        </p:nvSpPr>
        <p:spPr>
          <a:xfrm>
            <a:off x="713175" y="3340725"/>
            <a:ext cx="19293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05" name="Google Shape;405;p17"/>
          <p:cNvSpPr txBox="1">
            <a:spLocks noGrp="1"/>
          </p:cNvSpPr>
          <p:nvPr>
            <p:ph type="title" idx="3"/>
          </p:nvPr>
        </p:nvSpPr>
        <p:spPr>
          <a:xfrm>
            <a:off x="4572077" y="2981925"/>
            <a:ext cx="19293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06" name="Google Shape;406;p17"/>
          <p:cNvSpPr txBox="1">
            <a:spLocks noGrp="1"/>
          </p:cNvSpPr>
          <p:nvPr>
            <p:ph type="subTitle" idx="4"/>
          </p:nvPr>
        </p:nvSpPr>
        <p:spPr>
          <a:xfrm>
            <a:off x="4572075" y="3340725"/>
            <a:ext cx="19293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07" name="Google Shape;407;p17"/>
          <p:cNvSpPr txBox="1">
            <a:spLocks noGrp="1"/>
          </p:cNvSpPr>
          <p:nvPr>
            <p:ph type="title" idx="5"/>
          </p:nvPr>
        </p:nvSpPr>
        <p:spPr>
          <a:xfrm>
            <a:off x="2642624" y="2981925"/>
            <a:ext cx="19293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08" name="Google Shape;408;p17"/>
          <p:cNvSpPr txBox="1">
            <a:spLocks noGrp="1"/>
          </p:cNvSpPr>
          <p:nvPr>
            <p:ph type="subTitle" idx="6"/>
          </p:nvPr>
        </p:nvSpPr>
        <p:spPr>
          <a:xfrm>
            <a:off x="2642624" y="3340725"/>
            <a:ext cx="19293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09" name="Google Shape;409;p17"/>
          <p:cNvSpPr txBox="1">
            <a:spLocks noGrp="1"/>
          </p:cNvSpPr>
          <p:nvPr>
            <p:ph type="title" idx="7"/>
          </p:nvPr>
        </p:nvSpPr>
        <p:spPr>
          <a:xfrm>
            <a:off x="6501526" y="2981925"/>
            <a:ext cx="19293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10" name="Google Shape;410;p17"/>
          <p:cNvSpPr txBox="1">
            <a:spLocks noGrp="1"/>
          </p:cNvSpPr>
          <p:nvPr>
            <p:ph type="subTitle" idx="8"/>
          </p:nvPr>
        </p:nvSpPr>
        <p:spPr>
          <a:xfrm>
            <a:off x="6501523" y="3340725"/>
            <a:ext cx="19293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411"/>
        <p:cNvGrpSpPr/>
        <p:nvPr/>
      </p:nvGrpSpPr>
      <p:grpSpPr>
        <a:xfrm>
          <a:off x="0" y="0"/>
          <a:ext cx="0" cy="0"/>
          <a:chOff x="0" y="0"/>
          <a:chExt cx="0" cy="0"/>
        </a:xfrm>
      </p:grpSpPr>
      <p:sp>
        <p:nvSpPr>
          <p:cNvPr id="412" name="Google Shape;412;p18"/>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 name="Google Shape;413;p18"/>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 name="Google Shape;414;p18"/>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415" name="Google Shape;415;p18"/>
          <p:cNvGrpSpPr/>
          <p:nvPr/>
        </p:nvGrpSpPr>
        <p:grpSpPr>
          <a:xfrm>
            <a:off x="7313359" y="4591995"/>
            <a:ext cx="832289" cy="202913"/>
            <a:chOff x="305925" y="4572450"/>
            <a:chExt cx="1362175" cy="332100"/>
          </a:xfrm>
        </p:grpSpPr>
        <p:sp>
          <p:nvSpPr>
            <p:cNvPr id="416" name="Google Shape;416;p18"/>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 name="Google Shape;417;p18"/>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 name="Google Shape;418;p18"/>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 name="Google Shape;419;p18"/>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 name="Google Shape;420;p18"/>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 name="Google Shape;421;p18"/>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 name="Google Shape;422;p18"/>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 name="Google Shape;423;p18"/>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 name="Google Shape;424;p18"/>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 name="Google Shape;425;p18"/>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 name="Google Shape;426;p18"/>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 name="Google Shape;427;p18"/>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 name="Google Shape;428;p18"/>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 name="Google Shape;429;p18"/>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 name="Google Shape;430;p18"/>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 name="Google Shape;431;p18"/>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 name="Google Shape;432;p18"/>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 name="Google Shape;433;p18"/>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 name="Google Shape;434;p18"/>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5" name="Google Shape;435;p18"/>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6" name="Google Shape;436;p18"/>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37" name="Google Shape;437;p1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38" name="Google Shape;438;p18"/>
          <p:cNvSpPr txBox="1">
            <a:spLocks noGrp="1"/>
          </p:cNvSpPr>
          <p:nvPr>
            <p:ph type="title" idx="2"/>
          </p:nvPr>
        </p:nvSpPr>
        <p:spPr>
          <a:xfrm>
            <a:off x="1101175" y="1656688"/>
            <a:ext cx="19860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39" name="Google Shape;439;p18"/>
          <p:cNvSpPr txBox="1">
            <a:spLocks noGrp="1"/>
          </p:cNvSpPr>
          <p:nvPr>
            <p:ph type="subTitle" idx="1"/>
          </p:nvPr>
        </p:nvSpPr>
        <p:spPr>
          <a:xfrm>
            <a:off x="1101175" y="2015488"/>
            <a:ext cx="19860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40" name="Google Shape;440;p18"/>
          <p:cNvSpPr txBox="1">
            <a:spLocks noGrp="1"/>
          </p:cNvSpPr>
          <p:nvPr>
            <p:ph type="title" idx="3"/>
          </p:nvPr>
        </p:nvSpPr>
        <p:spPr>
          <a:xfrm>
            <a:off x="3578947" y="1656688"/>
            <a:ext cx="19860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41" name="Google Shape;441;p18"/>
          <p:cNvSpPr txBox="1">
            <a:spLocks noGrp="1"/>
          </p:cNvSpPr>
          <p:nvPr>
            <p:ph type="subTitle" idx="4"/>
          </p:nvPr>
        </p:nvSpPr>
        <p:spPr>
          <a:xfrm>
            <a:off x="3579000" y="2015488"/>
            <a:ext cx="19860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42" name="Google Shape;442;p18"/>
          <p:cNvSpPr txBox="1">
            <a:spLocks noGrp="1"/>
          </p:cNvSpPr>
          <p:nvPr>
            <p:ph type="title" idx="5"/>
          </p:nvPr>
        </p:nvSpPr>
        <p:spPr>
          <a:xfrm>
            <a:off x="1101175" y="3090088"/>
            <a:ext cx="19860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43" name="Google Shape;443;p18"/>
          <p:cNvSpPr txBox="1">
            <a:spLocks noGrp="1"/>
          </p:cNvSpPr>
          <p:nvPr>
            <p:ph type="subTitle" idx="6"/>
          </p:nvPr>
        </p:nvSpPr>
        <p:spPr>
          <a:xfrm>
            <a:off x="1101175" y="3448888"/>
            <a:ext cx="19860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44" name="Google Shape;444;p18"/>
          <p:cNvSpPr txBox="1">
            <a:spLocks noGrp="1"/>
          </p:cNvSpPr>
          <p:nvPr>
            <p:ph type="title" idx="7"/>
          </p:nvPr>
        </p:nvSpPr>
        <p:spPr>
          <a:xfrm>
            <a:off x="3578947" y="3090088"/>
            <a:ext cx="19860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45" name="Google Shape;445;p18"/>
          <p:cNvSpPr txBox="1">
            <a:spLocks noGrp="1"/>
          </p:cNvSpPr>
          <p:nvPr>
            <p:ph type="subTitle" idx="8"/>
          </p:nvPr>
        </p:nvSpPr>
        <p:spPr>
          <a:xfrm>
            <a:off x="3578947" y="3448888"/>
            <a:ext cx="19860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46" name="Google Shape;446;p18"/>
          <p:cNvSpPr txBox="1">
            <a:spLocks noGrp="1"/>
          </p:cNvSpPr>
          <p:nvPr>
            <p:ph type="title" idx="9"/>
          </p:nvPr>
        </p:nvSpPr>
        <p:spPr>
          <a:xfrm>
            <a:off x="6056725" y="1656688"/>
            <a:ext cx="19860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47" name="Google Shape;447;p18"/>
          <p:cNvSpPr txBox="1">
            <a:spLocks noGrp="1"/>
          </p:cNvSpPr>
          <p:nvPr>
            <p:ph type="subTitle" idx="13"/>
          </p:nvPr>
        </p:nvSpPr>
        <p:spPr>
          <a:xfrm>
            <a:off x="6056725" y="2015488"/>
            <a:ext cx="19860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48" name="Google Shape;448;p18"/>
          <p:cNvSpPr txBox="1">
            <a:spLocks noGrp="1"/>
          </p:cNvSpPr>
          <p:nvPr>
            <p:ph type="title" idx="14"/>
          </p:nvPr>
        </p:nvSpPr>
        <p:spPr>
          <a:xfrm>
            <a:off x="6056725" y="3090088"/>
            <a:ext cx="19860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49" name="Google Shape;449;p18"/>
          <p:cNvSpPr txBox="1">
            <a:spLocks noGrp="1"/>
          </p:cNvSpPr>
          <p:nvPr>
            <p:ph type="subTitle" idx="15"/>
          </p:nvPr>
        </p:nvSpPr>
        <p:spPr>
          <a:xfrm>
            <a:off x="6056725" y="3448888"/>
            <a:ext cx="19860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450"/>
        <p:cNvGrpSpPr/>
        <p:nvPr/>
      </p:nvGrpSpPr>
      <p:grpSpPr>
        <a:xfrm>
          <a:off x="0" y="0"/>
          <a:ext cx="0" cy="0"/>
          <a:chOff x="0" y="0"/>
          <a:chExt cx="0" cy="0"/>
        </a:xfrm>
      </p:grpSpPr>
      <p:sp>
        <p:nvSpPr>
          <p:cNvPr id="451" name="Google Shape;451;p19"/>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2" name="Google Shape;452;p19"/>
          <p:cNvSpPr/>
          <p:nvPr/>
        </p:nvSpPr>
        <p:spPr>
          <a:xfrm flipH="1">
            <a:off x="30592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3" name="Google Shape;453;p19"/>
          <p:cNvSpPr/>
          <p:nvPr/>
        </p:nvSpPr>
        <p:spPr>
          <a:xfrm flipH="1">
            <a:off x="63682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4" name="Google Shape;454;p19"/>
          <p:cNvSpPr/>
          <p:nvPr/>
        </p:nvSpPr>
        <p:spPr>
          <a:xfrm flipH="1">
            <a:off x="697863"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5" name="Google Shape;455;p19"/>
          <p:cNvSpPr/>
          <p:nvPr/>
        </p:nvSpPr>
        <p:spPr>
          <a:xfrm flipH="1">
            <a:off x="8371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6" name="Google Shape;456;p19"/>
          <p:cNvSpPr/>
          <p:nvPr/>
        </p:nvSpPr>
        <p:spPr>
          <a:xfrm>
            <a:off x="7835400" y="445440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7" name="Google Shape;457;p19"/>
          <p:cNvSpPr/>
          <p:nvPr/>
        </p:nvSpPr>
        <p:spPr>
          <a:xfrm>
            <a:off x="868177" y="3915674"/>
            <a:ext cx="269948" cy="135726"/>
          </a:xfrm>
          <a:prstGeom prst="rect">
            <a:avLst/>
          </a:prstGeom>
        </p:spPr>
        <p:txBody>
          <a:bodyPr>
            <a:prstTxWarp prst="textPlain">
              <a:avLst/>
            </a:prstTxWarp>
          </a:bodyPr>
          <a:lstStyle/>
          <a:p>
            <a:pPr lvl="0" algn="ctr"/>
            <a:r>
              <a:rPr b="1" i="0" dirty="0">
                <a:ln>
                  <a:noFill/>
                </a:ln>
                <a:solidFill>
                  <a:schemeClr val="dk2"/>
                </a:solidFill>
                <a:latin typeface="Fahkwang"/>
              </a:rPr>
              <a:t>SL</a:t>
            </a:r>
          </a:p>
        </p:txBody>
      </p:sp>
      <p:grpSp>
        <p:nvGrpSpPr>
          <p:cNvPr id="458" name="Google Shape;458;p19"/>
          <p:cNvGrpSpPr/>
          <p:nvPr/>
        </p:nvGrpSpPr>
        <p:grpSpPr>
          <a:xfrm rot="-5400000" flipH="1">
            <a:off x="322200" y="2602788"/>
            <a:ext cx="1362175" cy="332100"/>
            <a:chOff x="305925" y="4572450"/>
            <a:chExt cx="1362175" cy="332100"/>
          </a:xfrm>
        </p:grpSpPr>
        <p:sp>
          <p:nvSpPr>
            <p:cNvPr id="459" name="Google Shape;459;p19"/>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0" name="Google Shape;460;p19"/>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1" name="Google Shape;461;p19"/>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2" name="Google Shape;462;p19"/>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3" name="Google Shape;463;p19"/>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4" name="Google Shape;464;p19"/>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5" name="Google Shape;465;p19"/>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6" name="Google Shape;466;p19"/>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7" name="Google Shape;467;p19"/>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8" name="Google Shape;468;p19"/>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9" name="Google Shape;469;p19"/>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0" name="Google Shape;470;p19"/>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1" name="Google Shape;471;p19"/>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2" name="Google Shape;472;p19"/>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3" name="Google Shape;473;p19"/>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4" name="Google Shape;474;p19"/>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5" name="Google Shape;475;p19"/>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6" name="Google Shape;476;p19"/>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7" name="Google Shape;477;p19"/>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8" name="Google Shape;478;p19"/>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 name="Google Shape;479;p19"/>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80" name="Google Shape;480;p19"/>
          <p:cNvSpPr/>
          <p:nvPr/>
        </p:nvSpPr>
        <p:spPr>
          <a:xfrm flipH="1">
            <a:off x="66259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 name="Google Shape;481;p19"/>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 name="Google Shape;482;p19"/>
          <p:cNvSpPr/>
          <p:nvPr/>
        </p:nvSpPr>
        <p:spPr>
          <a:xfrm>
            <a:off x="1581625" y="1195950"/>
            <a:ext cx="6849300" cy="27516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 name="Google Shape;483;p19"/>
          <p:cNvSpPr txBox="1">
            <a:spLocks noGrp="1"/>
          </p:cNvSpPr>
          <p:nvPr>
            <p:ph type="title" hasCustomPrompt="1"/>
          </p:nvPr>
        </p:nvSpPr>
        <p:spPr>
          <a:xfrm>
            <a:off x="1960963" y="1887900"/>
            <a:ext cx="28425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84" name="Google Shape;484;p19"/>
          <p:cNvSpPr txBox="1">
            <a:spLocks noGrp="1"/>
          </p:cNvSpPr>
          <p:nvPr>
            <p:ph type="subTitle" idx="1"/>
          </p:nvPr>
        </p:nvSpPr>
        <p:spPr>
          <a:xfrm>
            <a:off x="1960963" y="2656800"/>
            <a:ext cx="28425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485" name="Google Shape;485;p19"/>
          <p:cNvSpPr txBox="1">
            <a:spLocks noGrp="1"/>
          </p:cNvSpPr>
          <p:nvPr>
            <p:ph type="title" idx="2" hasCustomPrompt="1"/>
          </p:nvPr>
        </p:nvSpPr>
        <p:spPr>
          <a:xfrm>
            <a:off x="5209088" y="1887913"/>
            <a:ext cx="28425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86" name="Google Shape;486;p19"/>
          <p:cNvSpPr txBox="1">
            <a:spLocks noGrp="1"/>
          </p:cNvSpPr>
          <p:nvPr>
            <p:ph type="subTitle" idx="3"/>
          </p:nvPr>
        </p:nvSpPr>
        <p:spPr>
          <a:xfrm>
            <a:off x="5209088" y="2656790"/>
            <a:ext cx="28425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CUSTOM_11">
    <p:spTree>
      <p:nvGrpSpPr>
        <p:cNvPr id="1" name="Shape 487"/>
        <p:cNvGrpSpPr/>
        <p:nvPr/>
      </p:nvGrpSpPr>
      <p:grpSpPr>
        <a:xfrm>
          <a:off x="0" y="0"/>
          <a:ext cx="0" cy="0"/>
          <a:chOff x="0" y="0"/>
          <a:chExt cx="0" cy="0"/>
        </a:xfrm>
      </p:grpSpPr>
      <p:sp>
        <p:nvSpPr>
          <p:cNvPr id="488" name="Google Shape;488;p20"/>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 name="Google Shape;489;p20"/>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 name="Google Shape;490;p20"/>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491" name="Google Shape;491;p20"/>
          <p:cNvGrpSpPr/>
          <p:nvPr/>
        </p:nvGrpSpPr>
        <p:grpSpPr>
          <a:xfrm>
            <a:off x="996934" y="4591995"/>
            <a:ext cx="832289" cy="202913"/>
            <a:chOff x="305925" y="4572450"/>
            <a:chExt cx="1362175" cy="332100"/>
          </a:xfrm>
        </p:grpSpPr>
        <p:sp>
          <p:nvSpPr>
            <p:cNvPr id="492" name="Google Shape;492;p20"/>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 name="Google Shape;493;p20"/>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 name="Google Shape;494;p20"/>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 name="Google Shape;495;p20"/>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6" name="Google Shape;496;p20"/>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7" name="Google Shape;497;p20"/>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8" name="Google Shape;498;p20"/>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9" name="Google Shape;499;p20"/>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0" name="Google Shape;500;p20"/>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1" name="Google Shape;501;p20"/>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2" name="Google Shape;502;p20"/>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3" name="Google Shape;503;p20"/>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4" name="Google Shape;504;p20"/>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5" name="Google Shape;505;p20"/>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6" name="Google Shape;506;p20"/>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7" name="Google Shape;507;p20"/>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8" name="Google Shape;508;p20"/>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9" name="Google Shape;509;p20"/>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0" name="Google Shape;510;p20"/>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1" name="Google Shape;511;p20"/>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2" name="Google Shape;512;p20"/>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13" name="Google Shape;513;p2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514"/>
        <p:cNvGrpSpPr/>
        <p:nvPr/>
      </p:nvGrpSpPr>
      <p:grpSpPr>
        <a:xfrm>
          <a:off x="0" y="0"/>
          <a:ext cx="0" cy="0"/>
          <a:chOff x="0" y="0"/>
          <a:chExt cx="0" cy="0"/>
        </a:xfrm>
      </p:grpSpPr>
      <p:sp>
        <p:nvSpPr>
          <p:cNvPr id="515" name="Google Shape;515;p21"/>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6" name="Google Shape;516;p21"/>
          <p:cNvSpPr/>
          <p:nvPr/>
        </p:nvSpPr>
        <p:spPr>
          <a:xfrm>
            <a:off x="1353688" y="773250"/>
            <a:ext cx="61548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7" name="Google Shape;517;p21"/>
          <p:cNvSpPr/>
          <p:nvPr/>
        </p:nvSpPr>
        <p:spPr>
          <a:xfrm>
            <a:off x="769787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8" name="Google Shape;518;p21"/>
          <p:cNvSpPr/>
          <p:nvPr/>
        </p:nvSpPr>
        <p:spPr>
          <a:xfrm>
            <a:off x="777407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9" name="Google Shape;519;p21"/>
          <p:cNvSpPr/>
          <p:nvPr/>
        </p:nvSpPr>
        <p:spPr>
          <a:xfrm>
            <a:off x="713100" y="782050"/>
            <a:ext cx="359700" cy="340800"/>
          </a:xfrm>
          <a:prstGeom prst="roundRect">
            <a:avLst>
              <a:gd name="adj" fmla="val 31998"/>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0" name="Google Shape;520;p21"/>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1" name="Google Shape;521;p21"/>
          <p:cNvSpPr/>
          <p:nvPr/>
        </p:nvSpPr>
        <p:spPr>
          <a:xfrm>
            <a:off x="7835375"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2" name="Google Shape;522;p21"/>
          <p:cNvSpPr/>
          <p:nvPr/>
        </p:nvSpPr>
        <p:spPr>
          <a:xfrm>
            <a:off x="79746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3" name="Google Shape;523;p21"/>
          <p:cNvSpPr/>
          <p:nvPr/>
        </p:nvSpPr>
        <p:spPr>
          <a:xfrm>
            <a:off x="8005675" y="3915674"/>
            <a:ext cx="269948" cy="135726"/>
          </a:xfrm>
          <a:prstGeom prst="rect">
            <a:avLst/>
          </a:prstGeom>
        </p:spPr>
        <p:txBody>
          <a:bodyPr>
            <a:prstTxWarp prst="textPlain">
              <a:avLst/>
            </a:prstTxWarp>
          </a:bodyPr>
          <a:lstStyle/>
          <a:p>
            <a:pPr lvl="0" algn="ctr"/>
            <a:r>
              <a:rPr b="1" i="0" dirty="0">
                <a:ln>
                  <a:noFill/>
                </a:ln>
                <a:solidFill>
                  <a:schemeClr val="dk2"/>
                </a:solidFill>
                <a:latin typeface="Fahkwang"/>
              </a:rPr>
              <a:t>SL</a:t>
            </a:r>
          </a:p>
        </p:txBody>
      </p:sp>
      <p:grpSp>
        <p:nvGrpSpPr>
          <p:cNvPr id="524" name="Google Shape;524;p21"/>
          <p:cNvGrpSpPr/>
          <p:nvPr/>
        </p:nvGrpSpPr>
        <p:grpSpPr>
          <a:xfrm rot="5400000">
            <a:off x="7459425" y="2602788"/>
            <a:ext cx="1362175" cy="332100"/>
            <a:chOff x="305925" y="4572450"/>
            <a:chExt cx="1362175" cy="332100"/>
          </a:xfrm>
        </p:grpSpPr>
        <p:sp>
          <p:nvSpPr>
            <p:cNvPr id="525" name="Google Shape;525;p21"/>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6" name="Google Shape;526;p21"/>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7" name="Google Shape;527;p21"/>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8" name="Google Shape;528;p21"/>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9" name="Google Shape;529;p21"/>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0" name="Google Shape;530;p21"/>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1" name="Google Shape;531;p21"/>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2" name="Google Shape;532;p21"/>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3" name="Google Shape;533;p21"/>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4" name="Google Shape;534;p21"/>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5" name="Google Shape;535;p21"/>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6" name="Google Shape;536;p21"/>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7" name="Google Shape;537;p21"/>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8" name="Google Shape;538;p21"/>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9" name="Google Shape;539;p21"/>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0" name="Google Shape;540;p21"/>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1" name="Google Shape;541;p21"/>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2" name="Google Shape;542;p21"/>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3" name="Google Shape;543;p21"/>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4" name="Google Shape;544;p21"/>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 name="Google Shape;545;p21"/>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46" name="Google Shape;546;p21"/>
          <p:cNvSpPr/>
          <p:nvPr/>
        </p:nvSpPr>
        <p:spPr>
          <a:xfrm flipH="1">
            <a:off x="509425" y="24308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 name="Google Shape;547;p21"/>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 name="Google Shape;548;p21"/>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9" name="Google Shape;549;p21"/>
          <p:cNvSpPr txBox="1"/>
          <p:nvPr/>
        </p:nvSpPr>
        <p:spPr>
          <a:xfrm>
            <a:off x="2854650" y="3269188"/>
            <a:ext cx="3434700" cy="615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1200">
                <a:solidFill>
                  <a:schemeClr val="dk1"/>
                </a:solidFill>
                <a:latin typeface="Cairo"/>
                <a:ea typeface="Cairo"/>
                <a:cs typeface="Cairo"/>
                <a:sym typeface="Cairo"/>
              </a:rPr>
              <a:t>CREDITS: This presentation template was created by </a:t>
            </a:r>
            <a:r>
              <a:rPr lang="en" sz="1200" b="1">
                <a:solidFill>
                  <a:schemeClr val="lt1"/>
                </a:solidFill>
                <a:uFill>
                  <a:noFill/>
                </a:uFill>
                <a:latin typeface="Cairo"/>
                <a:ea typeface="Cairo"/>
                <a:cs typeface="Cairo"/>
                <a:sym typeface="Cairo"/>
                <a:hlinkClick r:id="rId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Slidesgo</a:t>
            </a:r>
            <a:r>
              <a:rPr lang="en" sz="1200">
                <a:solidFill>
                  <a:schemeClr val="dk1"/>
                </a:solidFill>
                <a:latin typeface="Cairo"/>
                <a:ea typeface="Cairo"/>
                <a:cs typeface="Cairo"/>
                <a:sym typeface="Cairo"/>
              </a:rPr>
              <a:t>, and includes icons by </a:t>
            </a:r>
            <a:r>
              <a:rPr lang="en" sz="1200" b="1">
                <a:solidFill>
                  <a:schemeClr val="lt1"/>
                </a:solidFill>
                <a:uFill>
                  <a:noFill/>
                </a:uFill>
                <a:latin typeface="Cairo"/>
                <a:ea typeface="Cairo"/>
                <a:cs typeface="Cairo"/>
                <a:sym typeface="Cairo"/>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Flaticon</a:t>
            </a:r>
            <a:r>
              <a:rPr lang="en" sz="1200">
                <a:solidFill>
                  <a:schemeClr val="dk1"/>
                </a:solidFill>
                <a:latin typeface="Cairo"/>
                <a:ea typeface="Cairo"/>
                <a:cs typeface="Cairo"/>
                <a:sym typeface="Cairo"/>
              </a:rPr>
              <a:t>, and infographics and images by </a:t>
            </a:r>
            <a:r>
              <a:rPr lang="en" sz="1200" b="1">
                <a:solidFill>
                  <a:schemeClr val="lt1"/>
                </a:solidFill>
                <a:uFill>
                  <a:noFill/>
                </a:uFill>
                <a:latin typeface="Cairo"/>
                <a:ea typeface="Cairo"/>
                <a:cs typeface="Cairo"/>
                <a:sym typeface="Cairo"/>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Freepik</a:t>
            </a:r>
            <a:endParaRPr sz="1200" b="1" dirty="0">
              <a:solidFill>
                <a:schemeClr val="lt1"/>
              </a:solidFill>
              <a:latin typeface="Cairo"/>
              <a:ea typeface="Cairo"/>
              <a:cs typeface="Cairo"/>
              <a:sym typeface="Cairo"/>
            </a:endParaRPr>
          </a:p>
        </p:txBody>
      </p:sp>
      <p:sp>
        <p:nvSpPr>
          <p:cNvPr id="550" name="Google Shape;550;p21"/>
          <p:cNvSpPr txBox="1">
            <a:spLocks noGrp="1"/>
          </p:cNvSpPr>
          <p:nvPr>
            <p:ph type="title"/>
          </p:nvPr>
        </p:nvSpPr>
        <p:spPr>
          <a:xfrm>
            <a:off x="2387250" y="782050"/>
            <a:ext cx="4329300" cy="11709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51" name="Google Shape;551;p21"/>
          <p:cNvSpPr txBox="1">
            <a:spLocks noGrp="1"/>
          </p:cNvSpPr>
          <p:nvPr>
            <p:ph type="subTitle" idx="1"/>
          </p:nvPr>
        </p:nvSpPr>
        <p:spPr>
          <a:xfrm>
            <a:off x="2854650" y="2378963"/>
            <a:ext cx="3434700" cy="768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52" name="Google Shape;552;p21"/>
          <p:cNvSpPr txBox="1">
            <a:spLocks noGrp="1"/>
          </p:cNvSpPr>
          <p:nvPr>
            <p:ph type="subTitle" idx="2"/>
          </p:nvPr>
        </p:nvSpPr>
        <p:spPr>
          <a:xfrm>
            <a:off x="2854650" y="1970038"/>
            <a:ext cx="3434700" cy="408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553"/>
        <p:cNvGrpSpPr/>
        <p:nvPr/>
      </p:nvGrpSpPr>
      <p:grpSpPr>
        <a:xfrm>
          <a:off x="0" y="0"/>
          <a:ext cx="0" cy="0"/>
          <a:chOff x="0" y="0"/>
          <a:chExt cx="0" cy="0"/>
        </a:xfrm>
      </p:grpSpPr>
      <p:sp>
        <p:nvSpPr>
          <p:cNvPr id="554" name="Google Shape;554;p22"/>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5" name="Google Shape;555;p22"/>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6" name="Google Shape;556;p22"/>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57" name="Google Shape;557;p22"/>
          <p:cNvGrpSpPr/>
          <p:nvPr/>
        </p:nvGrpSpPr>
        <p:grpSpPr>
          <a:xfrm>
            <a:off x="7313359" y="4591995"/>
            <a:ext cx="832289" cy="202913"/>
            <a:chOff x="305925" y="4572450"/>
            <a:chExt cx="1362175" cy="332100"/>
          </a:xfrm>
        </p:grpSpPr>
        <p:sp>
          <p:nvSpPr>
            <p:cNvPr id="558" name="Google Shape;558;p22"/>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9" name="Google Shape;559;p22"/>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0" name="Google Shape;560;p22"/>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1" name="Google Shape;561;p22"/>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2" name="Google Shape;562;p22"/>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3" name="Google Shape;563;p22"/>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4" name="Google Shape;564;p22"/>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5" name="Google Shape;565;p22"/>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6" name="Google Shape;566;p22"/>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7" name="Google Shape;567;p22"/>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8" name="Google Shape;568;p22"/>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9" name="Google Shape;569;p22"/>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0" name="Google Shape;570;p22"/>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1" name="Google Shape;571;p22"/>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2" name="Google Shape;572;p22"/>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3" name="Google Shape;573;p22"/>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4" name="Google Shape;574;p22"/>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5" name="Google Shape;575;p22"/>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6" name="Google Shape;576;p22"/>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7" name="Google Shape;577;p22"/>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8" name="Google Shape;578;p22"/>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579"/>
        <p:cNvGrpSpPr/>
        <p:nvPr/>
      </p:nvGrpSpPr>
      <p:grpSpPr>
        <a:xfrm>
          <a:off x="0" y="0"/>
          <a:ext cx="0" cy="0"/>
          <a:chOff x="0" y="0"/>
          <a:chExt cx="0" cy="0"/>
        </a:xfrm>
      </p:grpSpPr>
      <p:sp>
        <p:nvSpPr>
          <p:cNvPr id="580" name="Google Shape;580;p23"/>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1" name="Google Shape;581;p23"/>
          <p:cNvSpPr/>
          <p:nvPr/>
        </p:nvSpPr>
        <p:spPr>
          <a:xfrm>
            <a:off x="1353688" y="773250"/>
            <a:ext cx="61548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2" name="Google Shape;582;p23"/>
          <p:cNvSpPr/>
          <p:nvPr/>
        </p:nvSpPr>
        <p:spPr>
          <a:xfrm>
            <a:off x="769787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3" name="Google Shape;583;p23"/>
          <p:cNvSpPr/>
          <p:nvPr/>
        </p:nvSpPr>
        <p:spPr>
          <a:xfrm>
            <a:off x="777407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4" name="Google Shape;584;p23"/>
          <p:cNvSpPr/>
          <p:nvPr/>
        </p:nvSpPr>
        <p:spPr>
          <a:xfrm>
            <a:off x="713100" y="782050"/>
            <a:ext cx="359700" cy="340800"/>
          </a:xfrm>
          <a:prstGeom prst="roundRect">
            <a:avLst>
              <a:gd name="adj" fmla="val 31998"/>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5" name="Google Shape;585;p23"/>
          <p:cNvSpPr/>
          <p:nvPr/>
        </p:nvSpPr>
        <p:spPr>
          <a:xfrm>
            <a:off x="4064649" y="4512762"/>
            <a:ext cx="732903" cy="182668"/>
          </a:xfrm>
          <a:prstGeom prst="rect">
            <a:avLst/>
          </a:prstGeom>
        </p:spPr>
        <p:txBody>
          <a:bodyPr>
            <a:prstTxWarp prst="textPlain">
              <a:avLst/>
            </a:prstTxWarp>
          </a:bodyPr>
          <a:lstStyle/>
          <a:p>
            <a:pPr lvl="0" algn="ctr"/>
            <a:r>
              <a:rPr b="1" i="0" dirty="0">
                <a:ln>
                  <a:noFill/>
                </a:ln>
                <a:solidFill>
                  <a:schemeClr val="lt1"/>
                </a:solidFill>
                <a:latin typeface="Fahkwang"/>
              </a:rPr>
              <a:t>2022</a:t>
            </a:r>
          </a:p>
        </p:txBody>
      </p:sp>
      <p:sp>
        <p:nvSpPr>
          <p:cNvPr id="586" name="Google Shape;586;p23"/>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7" name="Google Shape;587;p23"/>
          <p:cNvSpPr/>
          <p:nvPr/>
        </p:nvSpPr>
        <p:spPr>
          <a:xfrm>
            <a:off x="7835375"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8" name="Google Shape;588;p23"/>
          <p:cNvSpPr/>
          <p:nvPr/>
        </p:nvSpPr>
        <p:spPr>
          <a:xfrm>
            <a:off x="79746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9" name="Google Shape;589;p23"/>
          <p:cNvSpPr/>
          <p:nvPr/>
        </p:nvSpPr>
        <p:spPr>
          <a:xfrm>
            <a:off x="8005675" y="3915674"/>
            <a:ext cx="269948" cy="135726"/>
          </a:xfrm>
          <a:prstGeom prst="rect">
            <a:avLst/>
          </a:prstGeom>
        </p:spPr>
        <p:txBody>
          <a:bodyPr>
            <a:prstTxWarp prst="textPlain">
              <a:avLst/>
            </a:prstTxWarp>
          </a:bodyPr>
          <a:lstStyle/>
          <a:p>
            <a:pPr lvl="0" algn="ctr"/>
            <a:r>
              <a:rPr b="1" i="0" dirty="0">
                <a:ln>
                  <a:noFill/>
                </a:ln>
                <a:solidFill>
                  <a:schemeClr val="dk2"/>
                </a:solidFill>
                <a:latin typeface="Fahkwang"/>
              </a:rPr>
              <a:t>SL</a:t>
            </a:r>
          </a:p>
        </p:txBody>
      </p:sp>
      <p:sp>
        <p:nvSpPr>
          <p:cNvPr id="590" name="Google Shape;590;p23"/>
          <p:cNvSpPr/>
          <p:nvPr/>
        </p:nvSpPr>
        <p:spPr>
          <a:xfrm>
            <a:off x="3963762" y="387051"/>
            <a:ext cx="934677" cy="304699"/>
          </a:xfrm>
          <a:prstGeom prst="rect">
            <a:avLst/>
          </a:prstGeom>
        </p:spPr>
        <p:txBody>
          <a:bodyPr>
            <a:prstTxWarp prst="textPlain">
              <a:avLst/>
            </a:prstTxWarp>
          </a:bodyPr>
          <a:lstStyle/>
          <a:p>
            <a:pPr lvl="0" algn="ctr"/>
            <a:r>
              <a:rPr b="0" i="0" dirty="0" err="1">
                <a:ln>
                  <a:noFill/>
                </a:ln>
                <a:solidFill>
                  <a:schemeClr val="dk1"/>
                </a:solidFill>
                <a:latin typeface="Mrs Sheppards"/>
              </a:rPr>
              <a:t>Slidesgo</a:t>
            </a:r>
            <a:endParaRPr b="0" i="0" dirty="0">
              <a:ln>
                <a:noFill/>
              </a:ln>
              <a:solidFill>
                <a:schemeClr val="dk1"/>
              </a:solidFill>
              <a:latin typeface="Mrs Sheppards"/>
            </a:endParaRPr>
          </a:p>
        </p:txBody>
      </p:sp>
      <p:grpSp>
        <p:nvGrpSpPr>
          <p:cNvPr id="591" name="Google Shape;591;p23"/>
          <p:cNvGrpSpPr/>
          <p:nvPr/>
        </p:nvGrpSpPr>
        <p:grpSpPr>
          <a:xfrm rot="5400000">
            <a:off x="7459425" y="2602788"/>
            <a:ext cx="1362175" cy="332100"/>
            <a:chOff x="305925" y="4572450"/>
            <a:chExt cx="1362175" cy="332100"/>
          </a:xfrm>
        </p:grpSpPr>
        <p:sp>
          <p:nvSpPr>
            <p:cNvPr id="592" name="Google Shape;592;p23"/>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3"/>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3"/>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3"/>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3"/>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3"/>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3"/>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3"/>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3"/>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3"/>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3"/>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3"/>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3"/>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3"/>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3"/>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3"/>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3"/>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3"/>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3"/>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3"/>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3"/>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3" name="Google Shape;613;p23"/>
          <p:cNvSpPr/>
          <p:nvPr/>
        </p:nvSpPr>
        <p:spPr>
          <a:xfrm flipH="1">
            <a:off x="509425" y="24308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3"/>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3"/>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100" y="445025"/>
            <a:ext cx="7717800" cy="572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3000"/>
              <a:buFont typeface="Michroma"/>
              <a:buNone/>
              <a:defRPr sz="3000" b="1">
                <a:solidFill>
                  <a:schemeClr val="dk1"/>
                </a:solidFill>
                <a:latin typeface="Michroma"/>
                <a:ea typeface="Michroma"/>
                <a:cs typeface="Michroma"/>
                <a:sym typeface="Michroma"/>
              </a:defRPr>
            </a:lvl1pPr>
            <a:lvl2pPr lvl="1"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2pPr>
            <a:lvl3pPr lvl="2"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3pPr>
            <a:lvl4pPr lvl="3"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4pPr>
            <a:lvl5pPr lvl="4"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5pPr>
            <a:lvl6pPr lvl="5"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6pPr>
            <a:lvl7pPr lvl="6"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7pPr>
            <a:lvl8pPr lvl="7"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8pPr>
            <a:lvl9pPr lvl="8"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9pPr>
          </a:lstStyle>
          <a:p>
            <a:endParaRPr/>
          </a:p>
        </p:txBody>
      </p:sp>
      <p:sp>
        <p:nvSpPr>
          <p:cNvPr id="7" name="Google Shape;7;p1"/>
          <p:cNvSpPr txBox="1">
            <a:spLocks noGrp="1"/>
          </p:cNvSpPr>
          <p:nvPr>
            <p:ph type="body" idx="1"/>
          </p:nvPr>
        </p:nvSpPr>
        <p:spPr>
          <a:xfrm>
            <a:off x="713100" y="1152475"/>
            <a:ext cx="7717800" cy="3416400"/>
          </a:xfrm>
          <a:prstGeom prst="rect">
            <a:avLst/>
          </a:prstGeom>
          <a:noFill/>
          <a:ln>
            <a:noFill/>
          </a:ln>
        </p:spPr>
        <p:txBody>
          <a:bodyPr spcFirstLastPara="1" wrap="square" lIns="91425" tIns="91425" rIns="91425" bIns="91425" anchor="ctr" anchorCtr="0">
            <a:noAutofit/>
          </a:bodyPr>
          <a:lstStyle>
            <a:lvl1pPr marL="457200" lvl="0" indent="-317500" rtl="0">
              <a:lnSpc>
                <a:spcPct val="115000"/>
              </a:lnSpc>
              <a:spcBef>
                <a:spcPts val="0"/>
              </a:spcBef>
              <a:spcAft>
                <a:spcPts val="0"/>
              </a:spcAft>
              <a:buClr>
                <a:schemeClr val="dk1"/>
              </a:buClr>
              <a:buSzPts val="1400"/>
              <a:buFont typeface="Cairo"/>
              <a:buChar char="●"/>
              <a:defRPr>
                <a:solidFill>
                  <a:schemeClr val="dk1"/>
                </a:solidFill>
                <a:latin typeface="Cairo"/>
                <a:ea typeface="Cairo"/>
                <a:cs typeface="Cairo"/>
                <a:sym typeface="Cairo"/>
              </a:defRPr>
            </a:lvl1pPr>
            <a:lvl2pPr marL="914400" lvl="1"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2pPr>
            <a:lvl3pPr marL="1371600" lvl="2"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3pPr>
            <a:lvl4pPr marL="1828800" lvl="3"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4pPr>
            <a:lvl5pPr marL="2286000" lvl="4"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5pPr>
            <a:lvl6pPr marL="2743200" lvl="5"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6pPr>
            <a:lvl7pPr marL="3200400" lvl="6"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7pPr>
            <a:lvl8pPr marL="3657600" lvl="7"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8pPr>
            <a:lvl9pPr marL="4114800" lvl="8" indent="-317500" rtl="0">
              <a:lnSpc>
                <a:spcPct val="115000"/>
              </a:lnSpc>
              <a:spcBef>
                <a:spcPts val="1600"/>
              </a:spcBef>
              <a:spcAft>
                <a:spcPts val="1600"/>
              </a:spcAft>
              <a:buClr>
                <a:schemeClr val="dk1"/>
              </a:buClr>
              <a:buSzPts val="1400"/>
              <a:buFont typeface="Cairo"/>
              <a:buChar char="■"/>
              <a:defRPr>
                <a:solidFill>
                  <a:schemeClr val="dk1"/>
                </a:solidFill>
                <a:latin typeface="Cairo"/>
                <a:ea typeface="Cairo"/>
                <a:cs typeface="Cairo"/>
                <a:sym typeface="Cair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340">
          <p15:clr>
            <a:srgbClr val="EA4335"/>
          </p15:clr>
        </p15:guide>
        <p15:guide id="2" pos="449">
          <p15:clr>
            <a:srgbClr val="EA4335"/>
          </p15:clr>
        </p15:guide>
        <p15:guide id="3" orient="horz" pos="2900">
          <p15:clr>
            <a:srgbClr val="EA4335"/>
          </p15:clr>
        </p15:guide>
        <p15:guide id="4" pos="5311">
          <p15:clr>
            <a:srgbClr val="EA4335"/>
          </p15:clr>
        </p15:guide>
        <p15:guide id="5" pos="2880">
          <p15:clr>
            <a:srgbClr val="EA4335"/>
          </p15:clr>
        </p15:guide>
        <p15:guide id="6" orient="horz" pos="1620">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3.xml"/><Relationship Id="rId1" Type="http://schemas.openxmlformats.org/officeDocument/2006/relationships/slideLayout" Target="../slideLayouts/slideLayout5.xml"/><Relationship Id="rId5" Type="http://schemas.openxmlformats.org/officeDocument/2006/relationships/image" Target="../media/image25.jpeg"/><Relationship Id="rId4" Type="http://schemas.openxmlformats.org/officeDocument/2006/relationships/image" Target="../media/image24.jpe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hyperlink" Target="https://github.com/ajhewitt/novasaur" TargetMode="External"/><Relationship Id="rId5" Type="http://schemas.openxmlformats.org/officeDocument/2006/relationships/hyperlink" Target="https://www.solidstatemachines.com/" TargetMode="External"/><Relationship Id="rId4" Type="http://schemas.openxmlformats.org/officeDocument/2006/relationships/hyperlink" Target="https://hackaday.io/project/164212-novasaur-cpm-ttl-retrocompu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19"/>
        <p:cNvGrpSpPr/>
        <p:nvPr/>
      </p:nvGrpSpPr>
      <p:grpSpPr>
        <a:xfrm>
          <a:off x="0" y="0"/>
          <a:ext cx="0" cy="0"/>
          <a:chOff x="0" y="0"/>
          <a:chExt cx="0" cy="0"/>
        </a:xfrm>
      </p:grpSpPr>
      <p:sp>
        <p:nvSpPr>
          <p:cNvPr id="620" name="Google Shape;620;p24"/>
          <p:cNvSpPr/>
          <p:nvPr/>
        </p:nvSpPr>
        <p:spPr>
          <a:xfrm>
            <a:off x="3518562" y="4512774"/>
            <a:ext cx="2106875" cy="182668"/>
          </a:xfrm>
          <a:prstGeom prst="rect">
            <a:avLst/>
          </a:prstGeom>
        </p:spPr>
        <p:txBody>
          <a:bodyPr>
            <a:prstTxWarp prst="textPlain">
              <a:avLst/>
            </a:prstTxWarp>
          </a:bodyPr>
          <a:lstStyle/>
          <a:p>
            <a:pPr lvl="0" algn="ctr"/>
            <a:r>
              <a:rPr b="1" i="0" dirty="0">
                <a:ln>
                  <a:noFill/>
                </a:ln>
                <a:solidFill>
                  <a:schemeClr val="lt1"/>
                </a:solidFill>
                <a:latin typeface="Fahkwang"/>
              </a:rPr>
              <a:t>VCF East 2023</a:t>
            </a:r>
          </a:p>
        </p:txBody>
      </p:sp>
      <p:sp>
        <p:nvSpPr>
          <p:cNvPr id="621" name="Google Shape;621;p24"/>
          <p:cNvSpPr txBox="1">
            <a:spLocks noGrp="1"/>
          </p:cNvSpPr>
          <p:nvPr>
            <p:ph type="ctrTitle"/>
          </p:nvPr>
        </p:nvSpPr>
        <p:spPr>
          <a:xfrm>
            <a:off x="1638750" y="1308275"/>
            <a:ext cx="5640000" cy="133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solidFill>
                  <a:schemeClr val="dk1"/>
                </a:solidFill>
              </a:rPr>
              <a:t>Novasaur TTL </a:t>
            </a:r>
            <a:r>
              <a:rPr lang="en" sz="4000">
                <a:solidFill>
                  <a:schemeClr val="lt1"/>
                </a:solidFill>
              </a:rPr>
              <a:t>Retrocomputer</a:t>
            </a:r>
            <a:endParaRPr sz="4000" dirty="0">
              <a:solidFill>
                <a:schemeClr val="lt1"/>
              </a:solidFill>
            </a:endParaRPr>
          </a:p>
        </p:txBody>
      </p:sp>
      <p:sp>
        <p:nvSpPr>
          <p:cNvPr id="622" name="Google Shape;622;p24"/>
          <p:cNvSpPr/>
          <p:nvPr/>
        </p:nvSpPr>
        <p:spPr>
          <a:xfrm>
            <a:off x="7825875" y="1719225"/>
            <a:ext cx="605100" cy="2553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623" name="Google Shape;623;p24"/>
          <p:cNvPicPr preferRelativeResize="0"/>
          <p:nvPr/>
        </p:nvPicPr>
        <p:blipFill>
          <a:blip r:embed="rId3">
            <a:alphaModFix/>
          </a:blip>
          <a:stretch>
            <a:fillRect/>
          </a:stretch>
        </p:blipFill>
        <p:spPr>
          <a:xfrm rot="5400000">
            <a:off x="6890175" y="2756675"/>
            <a:ext cx="2476500" cy="409575"/>
          </a:xfrm>
          <a:prstGeom prst="rect">
            <a:avLst/>
          </a:prstGeom>
          <a:noFill/>
          <a:ln>
            <a:noFill/>
          </a:ln>
        </p:spPr>
      </p:pic>
      <p:sp>
        <p:nvSpPr>
          <p:cNvPr id="624" name="Google Shape;624;p24"/>
          <p:cNvSpPr txBox="1"/>
          <p:nvPr/>
        </p:nvSpPr>
        <p:spPr>
          <a:xfrm>
            <a:off x="1716300" y="2853800"/>
            <a:ext cx="5484900" cy="1045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600">
                <a:latin typeface="Michroma"/>
                <a:ea typeface="Michroma"/>
                <a:cs typeface="Michroma"/>
                <a:sym typeface="Michroma"/>
              </a:rPr>
              <a:t>Building  a  Computer</a:t>
            </a:r>
            <a:endParaRPr sz="2600" dirty="0">
              <a:latin typeface="Michroma"/>
              <a:ea typeface="Michroma"/>
              <a:cs typeface="Michroma"/>
              <a:sym typeface="Michroma"/>
            </a:endParaRPr>
          </a:p>
          <a:p>
            <a:pPr marL="0" lvl="0" indent="0" algn="ctr" rtl="0">
              <a:lnSpc>
                <a:spcPct val="115000"/>
              </a:lnSpc>
              <a:spcBef>
                <a:spcPts val="0"/>
              </a:spcBef>
              <a:spcAft>
                <a:spcPts val="0"/>
              </a:spcAft>
              <a:buNone/>
            </a:pPr>
            <a:r>
              <a:rPr lang="en" sz="2600">
                <a:latin typeface="Michroma"/>
                <a:ea typeface="Michroma"/>
                <a:cs typeface="Michroma"/>
                <a:sym typeface="Michroma"/>
              </a:rPr>
              <a:t>From  Scratch</a:t>
            </a:r>
            <a:endParaRPr sz="2600" dirty="0">
              <a:latin typeface="Michroma"/>
              <a:ea typeface="Michroma"/>
              <a:cs typeface="Michroma"/>
              <a:sym typeface="Michrom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4"/>
                                        </p:tgtEl>
                                        <p:attrNameLst>
                                          <p:attrName>style.visibility</p:attrName>
                                        </p:attrNameLst>
                                      </p:cBhvr>
                                      <p:to>
                                        <p:strVal val="visible"/>
                                      </p:to>
                                    </p:set>
                                    <p:animEffect transition="in" filter="fade">
                                      <p:cBhvr>
                                        <p:cTn id="7" dur="1000"/>
                                        <p:tgtEl>
                                          <p:spTgt spid="6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2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40 Years in the Making</a:t>
            </a:r>
            <a:endParaRPr sz="2400"/>
          </a:p>
        </p:txBody>
      </p:sp>
      <p:sp>
        <p:nvSpPr>
          <p:cNvPr id="630" name="Google Shape;630;p25"/>
          <p:cNvSpPr txBox="1">
            <a:spLocks noGrp="1"/>
          </p:cNvSpPr>
          <p:nvPr>
            <p:ph type="body" idx="1"/>
          </p:nvPr>
        </p:nvSpPr>
        <p:spPr>
          <a:xfrm>
            <a:off x="872400" y="3070900"/>
            <a:ext cx="7704000" cy="13182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2018</a:t>
            </a:r>
            <a:r>
              <a:rPr lang="en" sz="2400"/>
              <a:t> - Gigatron release</a:t>
            </a:r>
            <a:endParaRPr sz="2400"/>
          </a:p>
          <a:p>
            <a:pPr marL="457200" lvl="0" indent="-381000" algn="l" rtl="0">
              <a:lnSpc>
                <a:spcPct val="115000"/>
              </a:lnSpc>
              <a:spcBef>
                <a:spcPts val="0"/>
              </a:spcBef>
              <a:spcAft>
                <a:spcPts val="0"/>
              </a:spcAft>
              <a:buSzPts val="2400"/>
              <a:buChar char="●"/>
            </a:pPr>
            <a:r>
              <a:rPr lang="en" sz="2400" b="1"/>
              <a:t>2019</a:t>
            </a:r>
            <a:r>
              <a:rPr lang="en" sz="2400"/>
              <a:t> - Novasaur begins</a:t>
            </a:r>
            <a:endParaRPr sz="3000"/>
          </a:p>
        </p:txBody>
      </p:sp>
      <p:pic>
        <p:nvPicPr>
          <p:cNvPr id="631" name="Google Shape;631;p25"/>
          <p:cNvPicPr preferRelativeResize="0"/>
          <p:nvPr/>
        </p:nvPicPr>
        <p:blipFill>
          <a:blip r:embed="rId3">
            <a:alphaModFix/>
          </a:blip>
          <a:stretch>
            <a:fillRect/>
          </a:stretch>
        </p:blipFill>
        <p:spPr>
          <a:xfrm>
            <a:off x="6805400" y="1553300"/>
            <a:ext cx="1028700" cy="838200"/>
          </a:xfrm>
          <a:prstGeom prst="rect">
            <a:avLst/>
          </a:prstGeom>
          <a:noFill/>
          <a:ln>
            <a:noFill/>
          </a:ln>
        </p:spPr>
      </p:pic>
      <p:pic>
        <p:nvPicPr>
          <p:cNvPr id="632" name="Google Shape;632;p25"/>
          <p:cNvPicPr preferRelativeResize="0"/>
          <p:nvPr/>
        </p:nvPicPr>
        <p:blipFill>
          <a:blip r:embed="rId4">
            <a:alphaModFix/>
          </a:blip>
          <a:stretch>
            <a:fillRect/>
          </a:stretch>
        </p:blipFill>
        <p:spPr>
          <a:xfrm>
            <a:off x="6214375" y="2691425"/>
            <a:ext cx="1619726" cy="1318226"/>
          </a:xfrm>
          <a:prstGeom prst="rect">
            <a:avLst/>
          </a:prstGeom>
          <a:noFill/>
          <a:ln>
            <a:noFill/>
          </a:ln>
        </p:spPr>
      </p:pic>
      <p:sp>
        <p:nvSpPr>
          <p:cNvPr id="633" name="Google Shape;633;p25"/>
          <p:cNvSpPr txBox="1">
            <a:spLocks noGrp="1"/>
          </p:cNvSpPr>
          <p:nvPr>
            <p:ph type="body" idx="1"/>
          </p:nvPr>
        </p:nvSpPr>
        <p:spPr>
          <a:xfrm>
            <a:off x="872400" y="1624763"/>
            <a:ext cx="5563800" cy="17475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1979</a:t>
            </a:r>
            <a:r>
              <a:rPr lang="en" sz="2400"/>
              <a:t> - First logic circuit (half adder)</a:t>
            </a:r>
            <a:endParaRPr sz="2400"/>
          </a:p>
          <a:p>
            <a:pPr marL="457200" lvl="0" indent="-381000" algn="l" rtl="0">
              <a:lnSpc>
                <a:spcPct val="115000"/>
              </a:lnSpc>
              <a:spcBef>
                <a:spcPts val="0"/>
              </a:spcBef>
              <a:spcAft>
                <a:spcPts val="0"/>
              </a:spcAft>
              <a:buSzPts val="2400"/>
              <a:buChar char="●"/>
            </a:pPr>
            <a:r>
              <a:rPr lang="en" sz="2400" b="1"/>
              <a:t>1983/4</a:t>
            </a:r>
            <a:r>
              <a:rPr lang="en" sz="2400"/>
              <a:t> - Original CPU design</a:t>
            </a:r>
            <a:endParaRPr sz="2400"/>
          </a:p>
          <a:p>
            <a:pPr marL="457200" lvl="0" indent="-381000" algn="l" rtl="0">
              <a:lnSpc>
                <a:spcPct val="115000"/>
              </a:lnSpc>
              <a:spcBef>
                <a:spcPts val="0"/>
              </a:spcBef>
              <a:spcAft>
                <a:spcPts val="0"/>
              </a:spcAft>
              <a:buSzPts val="2400"/>
              <a:buChar char="●"/>
            </a:pPr>
            <a:r>
              <a:rPr lang="en" sz="2400" b="1"/>
              <a:t>1986</a:t>
            </a:r>
            <a:r>
              <a:rPr lang="en" sz="2400"/>
              <a:t> - Digital Systems Engineering</a:t>
            </a:r>
            <a:endParaRPr sz="2400"/>
          </a:p>
          <a:p>
            <a:pPr marL="457200" lvl="0" indent="-381000" algn="l" rtl="0">
              <a:lnSpc>
                <a:spcPct val="115000"/>
              </a:lnSpc>
              <a:spcBef>
                <a:spcPts val="0"/>
              </a:spcBef>
              <a:spcAft>
                <a:spcPts val="0"/>
              </a:spcAft>
              <a:buSzPts val="2400"/>
              <a:buChar char="●"/>
            </a:pPr>
            <a:r>
              <a:rPr lang="en" sz="2400" b="1"/>
              <a:t>1991</a:t>
            </a:r>
            <a:r>
              <a:rPr lang="en" sz="2400"/>
              <a:t> - Production Engineering</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1"/>
                                        </p:tgtEl>
                                        <p:attrNameLst>
                                          <p:attrName>style.visibility</p:attrName>
                                        </p:attrNameLst>
                                      </p:cBhvr>
                                      <p:to>
                                        <p:strVal val="visible"/>
                                      </p:to>
                                    </p:set>
                                    <p:animEffect transition="in" filter="fade">
                                      <p:cBhvr>
                                        <p:cTn id="7" dur="1000"/>
                                        <p:tgtEl>
                                          <p:spTgt spid="63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3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3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3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3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32"/>
                                        </p:tgtEl>
                                        <p:attrNameLst>
                                          <p:attrName>style.visibility</p:attrName>
                                        </p:attrNameLst>
                                      </p:cBhvr>
                                      <p:to>
                                        <p:strVal val="visible"/>
                                      </p:to>
                                    </p:set>
                                    <p:animEffect transition="in" filter="fade">
                                      <p:cBhvr>
                                        <p:cTn id="28" dur="1000"/>
                                        <p:tgtEl>
                                          <p:spTgt spid="632"/>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30">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3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2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Novasaur Rev ‘0’</a:t>
            </a:r>
            <a:endParaRPr sz="2400"/>
          </a:p>
        </p:txBody>
      </p:sp>
      <p:pic>
        <p:nvPicPr>
          <p:cNvPr id="639" name="Google Shape;639;p26"/>
          <p:cNvPicPr preferRelativeResize="0"/>
          <p:nvPr/>
        </p:nvPicPr>
        <p:blipFill>
          <a:blip r:embed="rId3">
            <a:alphaModFix/>
          </a:blip>
          <a:stretch>
            <a:fillRect/>
          </a:stretch>
        </p:blipFill>
        <p:spPr>
          <a:xfrm>
            <a:off x="946851" y="1170125"/>
            <a:ext cx="7250289" cy="3433975"/>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2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Novasaur Rev ‘A’</a:t>
            </a:r>
            <a:endParaRPr sz="2400"/>
          </a:p>
        </p:txBody>
      </p:sp>
      <p:pic>
        <p:nvPicPr>
          <p:cNvPr id="645" name="Google Shape;645;p27"/>
          <p:cNvPicPr preferRelativeResize="0"/>
          <p:nvPr/>
        </p:nvPicPr>
        <p:blipFill>
          <a:blip r:embed="rId3">
            <a:alphaModFix/>
          </a:blip>
          <a:stretch>
            <a:fillRect/>
          </a:stretch>
        </p:blipFill>
        <p:spPr>
          <a:xfrm>
            <a:off x="1655012" y="1170125"/>
            <a:ext cx="5833978" cy="3433976"/>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2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Hardware Requirements</a:t>
            </a:r>
            <a:endParaRPr sz="2400" dirty="0"/>
          </a:p>
        </p:txBody>
      </p:sp>
      <p:sp>
        <p:nvSpPr>
          <p:cNvPr id="651" name="Google Shape;651;p28"/>
          <p:cNvSpPr txBox="1">
            <a:spLocks noGrp="1"/>
          </p:cNvSpPr>
          <p:nvPr>
            <p:ph type="body" idx="1"/>
          </p:nvPr>
        </p:nvSpPr>
        <p:spPr>
          <a:xfrm>
            <a:off x="831125" y="1215750"/>
            <a:ext cx="6423900" cy="21465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Simple building blocks</a:t>
            </a:r>
            <a:endParaRPr sz="2400" b="1" dirty="0"/>
          </a:p>
          <a:p>
            <a:pPr marL="457200" lvl="0" indent="-381000" algn="l" rtl="0">
              <a:lnSpc>
                <a:spcPct val="115000"/>
              </a:lnSpc>
              <a:spcBef>
                <a:spcPts val="0"/>
              </a:spcBef>
              <a:spcAft>
                <a:spcPts val="0"/>
              </a:spcAft>
              <a:buSzPts val="2400"/>
              <a:buChar char="●"/>
            </a:pPr>
            <a:r>
              <a:rPr lang="en" sz="2400" b="1"/>
              <a:t>1970’s technology</a:t>
            </a:r>
            <a:r>
              <a:rPr lang="en" sz="2400"/>
              <a:t> - exists EOY 1979</a:t>
            </a:r>
            <a:endParaRPr sz="2400" dirty="0"/>
          </a:p>
          <a:p>
            <a:pPr marL="457200" lvl="0" indent="-381000" algn="l" rtl="0">
              <a:lnSpc>
                <a:spcPct val="115000"/>
              </a:lnSpc>
              <a:spcBef>
                <a:spcPts val="0"/>
              </a:spcBef>
              <a:spcAft>
                <a:spcPts val="0"/>
              </a:spcAft>
              <a:buSzPts val="2400"/>
              <a:buChar char="●"/>
            </a:pPr>
            <a:r>
              <a:rPr lang="en" sz="2400" b="1"/>
              <a:t>Readily available</a:t>
            </a:r>
            <a:r>
              <a:rPr lang="en" sz="2400"/>
              <a:t> - 50+ years later?</a:t>
            </a:r>
            <a:endParaRPr sz="2400" b="1" dirty="0"/>
          </a:p>
        </p:txBody>
      </p:sp>
      <p:pic>
        <p:nvPicPr>
          <p:cNvPr id="652" name="Google Shape;652;p28"/>
          <p:cNvPicPr preferRelativeResize="0"/>
          <p:nvPr/>
        </p:nvPicPr>
        <p:blipFill>
          <a:blip r:embed="rId3">
            <a:alphaModFix/>
          </a:blip>
          <a:stretch>
            <a:fillRect/>
          </a:stretch>
        </p:blipFill>
        <p:spPr>
          <a:xfrm>
            <a:off x="6321884" y="1485000"/>
            <a:ext cx="1739991" cy="1165800"/>
          </a:xfrm>
          <a:prstGeom prst="rect">
            <a:avLst/>
          </a:prstGeom>
          <a:noFill/>
          <a:ln>
            <a:noFill/>
          </a:ln>
        </p:spPr>
      </p:pic>
      <p:sp>
        <p:nvSpPr>
          <p:cNvPr id="653" name="Google Shape;653;p28"/>
          <p:cNvSpPr txBox="1">
            <a:spLocks noGrp="1"/>
          </p:cNvSpPr>
          <p:nvPr>
            <p:ph type="body" idx="1"/>
          </p:nvPr>
        </p:nvSpPr>
        <p:spPr>
          <a:xfrm>
            <a:off x="831125" y="2457613"/>
            <a:ext cx="5920500" cy="21465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74-series TTL chips</a:t>
            </a:r>
            <a:r>
              <a:rPr lang="en" sz="2400"/>
              <a:t> - not CMOS</a:t>
            </a:r>
            <a:endParaRPr sz="2400" dirty="0"/>
          </a:p>
          <a:p>
            <a:pPr marL="457200" lvl="0" indent="-381000" algn="l" rtl="0">
              <a:lnSpc>
                <a:spcPct val="115000"/>
              </a:lnSpc>
              <a:spcBef>
                <a:spcPts val="0"/>
              </a:spcBef>
              <a:spcAft>
                <a:spcPts val="0"/>
              </a:spcAft>
              <a:buSzPts val="2400"/>
              <a:buChar char="●"/>
            </a:pPr>
            <a:r>
              <a:rPr lang="en" sz="2400" b="1" i="1"/>
              <a:t>Scorched-earth</a:t>
            </a:r>
            <a:r>
              <a:rPr lang="en" sz="2400" b="1"/>
              <a:t> minimalism</a:t>
            </a:r>
            <a:endParaRPr sz="2400" b="1" dirty="0"/>
          </a:p>
          <a:p>
            <a:pPr marL="457200" lvl="0" indent="-381000" algn="l" rtl="0">
              <a:lnSpc>
                <a:spcPct val="115000"/>
              </a:lnSpc>
              <a:spcBef>
                <a:spcPts val="0"/>
              </a:spcBef>
              <a:spcAft>
                <a:spcPts val="0"/>
              </a:spcAft>
              <a:buSzPts val="2400"/>
              <a:buChar char="●"/>
            </a:pPr>
            <a:r>
              <a:rPr lang="en" sz="2400" b="1"/>
              <a:t>Fast enough to be useful</a:t>
            </a:r>
            <a:endParaRPr sz="2400" b="1" dirty="0"/>
          </a:p>
        </p:txBody>
      </p:sp>
      <p:pic>
        <p:nvPicPr>
          <p:cNvPr id="654" name="Google Shape;654;p28"/>
          <p:cNvPicPr preferRelativeResize="0"/>
          <p:nvPr/>
        </p:nvPicPr>
        <p:blipFill>
          <a:blip r:embed="rId4">
            <a:alphaModFix/>
          </a:blip>
          <a:stretch>
            <a:fillRect/>
          </a:stretch>
        </p:blipFill>
        <p:spPr>
          <a:xfrm>
            <a:off x="6078738" y="2876713"/>
            <a:ext cx="2093225" cy="1308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2"/>
                                        </p:tgtEl>
                                        <p:attrNameLst>
                                          <p:attrName>style.visibility</p:attrName>
                                        </p:attrNameLst>
                                      </p:cBhvr>
                                      <p:to>
                                        <p:strVal val="visible"/>
                                      </p:to>
                                    </p:set>
                                    <p:animEffect transition="in" filter="fade">
                                      <p:cBhvr>
                                        <p:cTn id="7" dur="1000"/>
                                        <p:tgtEl>
                                          <p:spTgt spid="65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51">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51">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51">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54"/>
                                        </p:tgtEl>
                                        <p:attrNameLst>
                                          <p:attrName>style.visibility</p:attrName>
                                        </p:attrNameLst>
                                      </p:cBhvr>
                                      <p:to>
                                        <p:strVal val="visible"/>
                                      </p:to>
                                    </p:set>
                                    <p:animEffect transition="in" filter="fade">
                                      <p:cBhvr>
                                        <p:cTn id="24" dur="1000"/>
                                        <p:tgtEl>
                                          <p:spTgt spid="65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5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5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5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p2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Technology</a:t>
            </a:r>
            <a:endParaRPr sz="2400" dirty="0"/>
          </a:p>
        </p:txBody>
      </p:sp>
      <p:cxnSp>
        <p:nvCxnSpPr>
          <p:cNvPr id="660" name="Google Shape;660;p29"/>
          <p:cNvCxnSpPr/>
          <p:nvPr/>
        </p:nvCxnSpPr>
        <p:spPr>
          <a:xfrm>
            <a:off x="4001700" y="4019550"/>
            <a:ext cx="4010100" cy="6000"/>
          </a:xfrm>
          <a:prstGeom prst="straightConnector1">
            <a:avLst/>
          </a:prstGeom>
          <a:noFill/>
          <a:ln w="28575" cap="flat" cmpd="sng">
            <a:solidFill>
              <a:schemeClr val="lt2"/>
            </a:solidFill>
            <a:prstDash val="solid"/>
            <a:round/>
            <a:headEnd type="none" w="med" len="med"/>
            <a:tailEnd type="triangle" w="med" len="med"/>
          </a:ln>
        </p:spPr>
      </p:cxnSp>
      <p:cxnSp>
        <p:nvCxnSpPr>
          <p:cNvPr id="661" name="Google Shape;661;p29"/>
          <p:cNvCxnSpPr/>
          <p:nvPr/>
        </p:nvCxnSpPr>
        <p:spPr>
          <a:xfrm rot="10800000">
            <a:off x="4083800" y="1378500"/>
            <a:ext cx="7200" cy="2736300"/>
          </a:xfrm>
          <a:prstGeom prst="straightConnector1">
            <a:avLst/>
          </a:prstGeom>
          <a:noFill/>
          <a:ln w="28575" cap="flat" cmpd="sng">
            <a:solidFill>
              <a:schemeClr val="lt2"/>
            </a:solidFill>
            <a:prstDash val="solid"/>
            <a:round/>
            <a:headEnd type="none" w="med" len="med"/>
            <a:tailEnd type="triangle" w="med" len="med"/>
          </a:ln>
        </p:spPr>
      </p:cxnSp>
      <p:sp>
        <p:nvSpPr>
          <p:cNvPr id="662" name="Google Shape;662;p29"/>
          <p:cNvSpPr txBox="1"/>
          <p:nvPr/>
        </p:nvSpPr>
        <p:spPr>
          <a:xfrm>
            <a:off x="3649100" y="1672175"/>
            <a:ext cx="4002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chemeClr val="lt2"/>
                </a:solidFill>
                <a:latin typeface="Cairo"/>
                <a:ea typeface="Cairo"/>
                <a:cs typeface="Cairo"/>
                <a:sym typeface="Cairo"/>
              </a:rPr>
              <a:t>20</a:t>
            </a:r>
            <a:endParaRPr b="1" dirty="0">
              <a:solidFill>
                <a:schemeClr val="lt2"/>
              </a:solidFill>
              <a:latin typeface="Cairo"/>
              <a:ea typeface="Cairo"/>
              <a:cs typeface="Cairo"/>
              <a:sym typeface="Cairo"/>
            </a:endParaRPr>
          </a:p>
        </p:txBody>
      </p:sp>
      <p:sp>
        <p:nvSpPr>
          <p:cNvPr id="663" name="Google Shape;663;p29"/>
          <p:cNvSpPr txBox="1"/>
          <p:nvPr/>
        </p:nvSpPr>
        <p:spPr>
          <a:xfrm>
            <a:off x="3649100" y="2743625"/>
            <a:ext cx="4002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chemeClr val="lt2"/>
                </a:solidFill>
                <a:latin typeface="Cairo"/>
                <a:ea typeface="Cairo"/>
                <a:cs typeface="Cairo"/>
                <a:sym typeface="Cairo"/>
              </a:rPr>
              <a:t>10</a:t>
            </a:r>
            <a:endParaRPr b="1" dirty="0">
              <a:solidFill>
                <a:schemeClr val="lt2"/>
              </a:solidFill>
              <a:latin typeface="Cairo"/>
              <a:ea typeface="Cairo"/>
              <a:cs typeface="Cairo"/>
              <a:sym typeface="Cairo"/>
            </a:endParaRPr>
          </a:p>
        </p:txBody>
      </p:sp>
      <p:sp>
        <p:nvSpPr>
          <p:cNvPr id="664" name="Google Shape;664;p29"/>
          <p:cNvSpPr txBox="1"/>
          <p:nvPr/>
        </p:nvSpPr>
        <p:spPr>
          <a:xfrm>
            <a:off x="6039875" y="4036325"/>
            <a:ext cx="433800" cy="40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2"/>
                </a:solidFill>
                <a:latin typeface="Cairo"/>
                <a:ea typeface="Cairo"/>
                <a:cs typeface="Cairo"/>
                <a:sym typeface="Cairo"/>
              </a:rPr>
              <a:t>10</a:t>
            </a:r>
            <a:endParaRPr b="1" dirty="0">
              <a:solidFill>
                <a:schemeClr val="lt2"/>
              </a:solidFill>
              <a:latin typeface="Cairo"/>
              <a:ea typeface="Cairo"/>
              <a:cs typeface="Cairo"/>
              <a:sym typeface="Cairo"/>
            </a:endParaRPr>
          </a:p>
        </p:txBody>
      </p:sp>
      <p:sp>
        <p:nvSpPr>
          <p:cNvPr id="665" name="Google Shape;665;p29"/>
          <p:cNvSpPr txBox="1"/>
          <p:nvPr/>
        </p:nvSpPr>
        <p:spPr>
          <a:xfrm>
            <a:off x="4950500" y="4036325"/>
            <a:ext cx="433800" cy="40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2"/>
                </a:solidFill>
                <a:latin typeface="Cairo"/>
                <a:ea typeface="Cairo"/>
                <a:cs typeface="Cairo"/>
                <a:sym typeface="Cairo"/>
              </a:rPr>
              <a:t>3</a:t>
            </a:r>
            <a:endParaRPr b="1" dirty="0">
              <a:solidFill>
                <a:schemeClr val="lt2"/>
              </a:solidFill>
              <a:latin typeface="Cairo"/>
              <a:ea typeface="Cairo"/>
              <a:cs typeface="Cairo"/>
              <a:sym typeface="Cairo"/>
            </a:endParaRPr>
          </a:p>
        </p:txBody>
      </p:sp>
      <p:sp>
        <p:nvSpPr>
          <p:cNvPr id="666" name="Google Shape;666;p29"/>
          <p:cNvSpPr txBox="1"/>
          <p:nvPr/>
        </p:nvSpPr>
        <p:spPr>
          <a:xfrm>
            <a:off x="7139000" y="4036325"/>
            <a:ext cx="433800" cy="40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2"/>
                </a:solidFill>
                <a:latin typeface="Cairo"/>
                <a:ea typeface="Cairo"/>
                <a:cs typeface="Cairo"/>
                <a:sym typeface="Cairo"/>
              </a:rPr>
              <a:t>30</a:t>
            </a:r>
            <a:endParaRPr b="1" dirty="0">
              <a:solidFill>
                <a:schemeClr val="lt2"/>
              </a:solidFill>
              <a:latin typeface="Cairo"/>
              <a:ea typeface="Cairo"/>
              <a:cs typeface="Cairo"/>
              <a:sym typeface="Cairo"/>
            </a:endParaRPr>
          </a:p>
        </p:txBody>
      </p:sp>
      <p:cxnSp>
        <p:nvCxnSpPr>
          <p:cNvPr id="667" name="Google Shape;667;p29"/>
          <p:cNvCxnSpPr/>
          <p:nvPr/>
        </p:nvCxnSpPr>
        <p:spPr>
          <a:xfrm>
            <a:off x="3998925" y="2943125"/>
            <a:ext cx="87300" cy="1200"/>
          </a:xfrm>
          <a:prstGeom prst="straightConnector1">
            <a:avLst/>
          </a:prstGeom>
          <a:noFill/>
          <a:ln w="28575" cap="flat" cmpd="sng">
            <a:solidFill>
              <a:schemeClr val="lt2"/>
            </a:solidFill>
            <a:prstDash val="solid"/>
            <a:round/>
            <a:headEnd type="none" w="med" len="med"/>
            <a:tailEnd type="none" w="med" len="med"/>
          </a:ln>
        </p:spPr>
      </p:cxnSp>
      <p:cxnSp>
        <p:nvCxnSpPr>
          <p:cNvPr id="668" name="Google Shape;668;p29"/>
          <p:cNvCxnSpPr/>
          <p:nvPr/>
        </p:nvCxnSpPr>
        <p:spPr>
          <a:xfrm>
            <a:off x="3998100" y="1871675"/>
            <a:ext cx="87300" cy="1200"/>
          </a:xfrm>
          <a:prstGeom prst="straightConnector1">
            <a:avLst/>
          </a:prstGeom>
          <a:noFill/>
          <a:ln w="28575" cap="flat" cmpd="sng">
            <a:solidFill>
              <a:schemeClr val="lt2"/>
            </a:solidFill>
            <a:prstDash val="solid"/>
            <a:round/>
            <a:headEnd type="none" w="med" len="med"/>
            <a:tailEnd type="none" w="med" len="med"/>
          </a:ln>
        </p:spPr>
      </p:cxnSp>
      <p:cxnSp>
        <p:nvCxnSpPr>
          <p:cNvPr id="669" name="Google Shape;669;p29"/>
          <p:cNvCxnSpPr/>
          <p:nvPr/>
        </p:nvCxnSpPr>
        <p:spPr>
          <a:xfrm flipH="1">
            <a:off x="4294025" y="4018913"/>
            <a:ext cx="900" cy="94200"/>
          </a:xfrm>
          <a:prstGeom prst="straightConnector1">
            <a:avLst/>
          </a:prstGeom>
          <a:noFill/>
          <a:ln w="28575" cap="flat" cmpd="sng">
            <a:solidFill>
              <a:schemeClr val="lt2"/>
            </a:solidFill>
            <a:prstDash val="solid"/>
            <a:round/>
            <a:headEnd type="none" w="med" len="med"/>
            <a:tailEnd type="none" w="med" len="med"/>
          </a:ln>
        </p:spPr>
      </p:cxnSp>
      <p:cxnSp>
        <p:nvCxnSpPr>
          <p:cNvPr id="670" name="Google Shape;670;p29"/>
          <p:cNvCxnSpPr/>
          <p:nvPr/>
        </p:nvCxnSpPr>
        <p:spPr>
          <a:xfrm flipH="1">
            <a:off x="4517913" y="4018913"/>
            <a:ext cx="900" cy="94200"/>
          </a:xfrm>
          <a:prstGeom prst="straightConnector1">
            <a:avLst/>
          </a:prstGeom>
          <a:noFill/>
          <a:ln w="28575" cap="flat" cmpd="sng">
            <a:solidFill>
              <a:schemeClr val="lt2"/>
            </a:solidFill>
            <a:prstDash val="solid"/>
            <a:round/>
            <a:headEnd type="none" w="med" len="med"/>
            <a:tailEnd type="none" w="med" len="med"/>
          </a:ln>
        </p:spPr>
      </p:cxnSp>
      <p:cxnSp>
        <p:nvCxnSpPr>
          <p:cNvPr id="671" name="Google Shape;671;p29"/>
          <p:cNvCxnSpPr/>
          <p:nvPr/>
        </p:nvCxnSpPr>
        <p:spPr>
          <a:xfrm flipH="1">
            <a:off x="4182663" y="4018913"/>
            <a:ext cx="900" cy="94200"/>
          </a:xfrm>
          <a:prstGeom prst="straightConnector1">
            <a:avLst/>
          </a:prstGeom>
          <a:noFill/>
          <a:ln w="28575" cap="flat" cmpd="sng">
            <a:solidFill>
              <a:schemeClr val="lt2"/>
            </a:solidFill>
            <a:prstDash val="solid"/>
            <a:round/>
            <a:headEnd type="none" w="med" len="med"/>
            <a:tailEnd type="none" w="med" len="med"/>
          </a:ln>
        </p:spPr>
      </p:cxnSp>
      <p:cxnSp>
        <p:nvCxnSpPr>
          <p:cNvPr id="672" name="Google Shape;672;p29"/>
          <p:cNvCxnSpPr/>
          <p:nvPr/>
        </p:nvCxnSpPr>
        <p:spPr>
          <a:xfrm flipH="1">
            <a:off x="5166950" y="4025538"/>
            <a:ext cx="900" cy="94200"/>
          </a:xfrm>
          <a:prstGeom prst="straightConnector1">
            <a:avLst/>
          </a:prstGeom>
          <a:noFill/>
          <a:ln w="28575" cap="flat" cmpd="sng">
            <a:solidFill>
              <a:schemeClr val="lt2"/>
            </a:solidFill>
            <a:prstDash val="solid"/>
            <a:round/>
            <a:headEnd type="none" w="med" len="med"/>
            <a:tailEnd type="none" w="med" len="med"/>
          </a:ln>
        </p:spPr>
      </p:cxnSp>
      <p:cxnSp>
        <p:nvCxnSpPr>
          <p:cNvPr id="673" name="Google Shape;673;p29"/>
          <p:cNvCxnSpPr/>
          <p:nvPr/>
        </p:nvCxnSpPr>
        <p:spPr>
          <a:xfrm flipH="1">
            <a:off x="6251850" y="4025538"/>
            <a:ext cx="900" cy="94200"/>
          </a:xfrm>
          <a:prstGeom prst="straightConnector1">
            <a:avLst/>
          </a:prstGeom>
          <a:noFill/>
          <a:ln w="28575" cap="flat" cmpd="sng">
            <a:solidFill>
              <a:schemeClr val="lt2"/>
            </a:solidFill>
            <a:prstDash val="solid"/>
            <a:round/>
            <a:headEnd type="none" w="med" len="med"/>
            <a:tailEnd type="none" w="med" len="med"/>
          </a:ln>
        </p:spPr>
      </p:cxnSp>
      <p:cxnSp>
        <p:nvCxnSpPr>
          <p:cNvPr id="674" name="Google Shape;674;p29"/>
          <p:cNvCxnSpPr/>
          <p:nvPr/>
        </p:nvCxnSpPr>
        <p:spPr>
          <a:xfrm flipH="1">
            <a:off x="7351025" y="4025538"/>
            <a:ext cx="900" cy="94200"/>
          </a:xfrm>
          <a:prstGeom prst="straightConnector1">
            <a:avLst/>
          </a:prstGeom>
          <a:noFill/>
          <a:ln w="28575" cap="flat" cmpd="sng">
            <a:solidFill>
              <a:schemeClr val="lt2"/>
            </a:solidFill>
            <a:prstDash val="solid"/>
            <a:round/>
            <a:headEnd type="none" w="med" len="med"/>
            <a:tailEnd type="none" w="med" len="med"/>
          </a:ln>
        </p:spPr>
      </p:cxnSp>
      <p:sp>
        <p:nvSpPr>
          <p:cNvPr id="675" name="Google Shape;675;p29"/>
          <p:cNvSpPr txBox="1"/>
          <p:nvPr/>
        </p:nvSpPr>
        <p:spPr>
          <a:xfrm>
            <a:off x="3861100" y="4025650"/>
            <a:ext cx="433800" cy="40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2"/>
                </a:solidFill>
                <a:latin typeface="Cairo"/>
                <a:ea typeface="Cairo"/>
                <a:cs typeface="Cairo"/>
                <a:sym typeface="Cairo"/>
              </a:rPr>
              <a:t>1</a:t>
            </a:r>
            <a:endParaRPr b="1" dirty="0">
              <a:solidFill>
                <a:schemeClr val="lt2"/>
              </a:solidFill>
              <a:latin typeface="Cairo"/>
              <a:ea typeface="Cairo"/>
              <a:cs typeface="Cairo"/>
              <a:sym typeface="Cairo"/>
            </a:endParaRPr>
          </a:p>
        </p:txBody>
      </p:sp>
      <p:sp>
        <p:nvSpPr>
          <p:cNvPr id="676" name="Google Shape;676;p29"/>
          <p:cNvSpPr/>
          <p:nvPr/>
        </p:nvSpPr>
        <p:spPr>
          <a:xfrm>
            <a:off x="7351025" y="3560225"/>
            <a:ext cx="433800" cy="433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L</a:t>
            </a:r>
            <a:endParaRPr sz="1800" b="1" dirty="0"/>
          </a:p>
        </p:txBody>
      </p:sp>
      <p:sp>
        <p:nvSpPr>
          <p:cNvPr id="677" name="Google Shape;677;p29"/>
          <p:cNvSpPr/>
          <p:nvPr/>
        </p:nvSpPr>
        <p:spPr>
          <a:xfrm>
            <a:off x="5384300" y="1565250"/>
            <a:ext cx="433800" cy="433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H</a:t>
            </a:r>
            <a:endParaRPr sz="1800" b="1" dirty="0"/>
          </a:p>
        </p:txBody>
      </p:sp>
      <p:sp>
        <p:nvSpPr>
          <p:cNvPr id="678" name="Google Shape;678;p29"/>
          <p:cNvSpPr/>
          <p:nvPr/>
        </p:nvSpPr>
        <p:spPr>
          <a:xfrm>
            <a:off x="4950500" y="1655375"/>
            <a:ext cx="433800" cy="433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S</a:t>
            </a:r>
            <a:endParaRPr sz="1800" b="1" dirty="0"/>
          </a:p>
        </p:txBody>
      </p:sp>
      <p:sp>
        <p:nvSpPr>
          <p:cNvPr id="679" name="Google Shape;679;p29"/>
          <p:cNvSpPr/>
          <p:nvPr/>
        </p:nvSpPr>
        <p:spPr>
          <a:xfrm>
            <a:off x="6035400" y="3560225"/>
            <a:ext cx="433800" cy="433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LS</a:t>
            </a:r>
            <a:endParaRPr b="1" dirty="0"/>
          </a:p>
        </p:txBody>
      </p:sp>
      <p:cxnSp>
        <p:nvCxnSpPr>
          <p:cNvPr id="680" name="Google Shape;680;p29"/>
          <p:cNvCxnSpPr/>
          <p:nvPr/>
        </p:nvCxnSpPr>
        <p:spPr>
          <a:xfrm>
            <a:off x="3984650" y="3484363"/>
            <a:ext cx="87300" cy="1200"/>
          </a:xfrm>
          <a:prstGeom prst="straightConnector1">
            <a:avLst/>
          </a:prstGeom>
          <a:noFill/>
          <a:ln w="28575" cap="flat" cmpd="sng">
            <a:solidFill>
              <a:schemeClr val="lt2"/>
            </a:solidFill>
            <a:prstDash val="solid"/>
            <a:round/>
            <a:headEnd type="none" w="med" len="med"/>
            <a:tailEnd type="none" w="med" len="med"/>
          </a:ln>
        </p:spPr>
      </p:cxnSp>
      <p:sp>
        <p:nvSpPr>
          <p:cNvPr id="681" name="Google Shape;681;p29"/>
          <p:cNvSpPr txBox="1"/>
          <p:nvPr/>
        </p:nvSpPr>
        <p:spPr>
          <a:xfrm>
            <a:off x="3638425" y="3826125"/>
            <a:ext cx="4002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chemeClr val="lt2"/>
                </a:solidFill>
                <a:latin typeface="Cairo"/>
                <a:ea typeface="Cairo"/>
                <a:cs typeface="Cairo"/>
                <a:sym typeface="Cairo"/>
              </a:rPr>
              <a:t>0</a:t>
            </a:r>
            <a:endParaRPr b="1" dirty="0">
              <a:solidFill>
                <a:schemeClr val="lt2"/>
              </a:solidFill>
              <a:latin typeface="Cairo"/>
              <a:ea typeface="Cairo"/>
              <a:cs typeface="Cairo"/>
              <a:sym typeface="Cairo"/>
            </a:endParaRPr>
          </a:p>
        </p:txBody>
      </p:sp>
      <p:cxnSp>
        <p:nvCxnSpPr>
          <p:cNvPr id="682" name="Google Shape;682;p29"/>
          <p:cNvCxnSpPr>
            <a:stCxn id="677" idx="0"/>
            <a:endCxn id="676" idx="3"/>
          </p:cNvCxnSpPr>
          <p:nvPr/>
        </p:nvCxnSpPr>
        <p:spPr>
          <a:xfrm rot="-5400000" flipH="1">
            <a:off x="5587100" y="1579350"/>
            <a:ext cx="2211900" cy="2183700"/>
          </a:xfrm>
          <a:prstGeom prst="curvedConnector4">
            <a:avLst>
              <a:gd name="adj1" fmla="val 57777"/>
              <a:gd name="adj2" fmla="val 47958"/>
            </a:avLst>
          </a:prstGeom>
          <a:noFill/>
          <a:ln w="38100" cap="flat" cmpd="sng">
            <a:solidFill>
              <a:schemeClr val="lt1"/>
            </a:solidFill>
            <a:prstDash val="dot"/>
            <a:round/>
            <a:headEnd type="none" w="med" len="med"/>
            <a:tailEnd type="none" w="med" len="med"/>
          </a:ln>
        </p:spPr>
      </p:cxnSp>
      <p:cxnSp>
        <p:nvCxnSpPr>
          <p:cNvPr id="683" name="Google Shape;683;p29"/>
          <p:cNvCxnSpPr>
            <a:stCxn id="678" idx="0"/>
            <a:endCxn id="679" idx="3"/>
          </p:cNvCxnSpPr>
          <p:nvPr/>
        </p:nvCxnSpPr>
        <p:spPr>
          <a:xfrm rot="-5400000" flipH="1">
            <a:off x="4757300" y="2065475"/>
            <a:ext cx="2121900" cy="1301700"/>
          </a:xfrm>
          <a:prstGeom prst="curvedConnector4">
            <a:avLst>
              <a:gd name="adj1" fmla="val 56204"/>
              <a:gd name="adj2" fmla="val 40971"/>
            </a:avLst>
          </a:prstGeom>
          <a:noFill/>
          <a:ln w="38100" cap="flat" cmpd="sng">
            <a:solidFill>
              <a:schemeClr val="lt1"/>
            </a:solidFill>
            <a:prstDash val="dot"/>
            <a:round/>
            <a:headEnd type="none" w="med" len="med"/>
            <a:tailEnd type="none" w="med" len="med"/>
          </a:ln>
        </p:spPr>
      </p:cxnSp>
      <p:cxnSp>
        <p:nvCxnSpPr>
          <p:cNvPr id="684" name="Google Shape;684;p29"/>
          <p:cNvCxnSpPr>
            <a:stCxn id="685" idx="0"/>
            <a:endCxn id="686" idx="3"/>
          </p:cNvCxnSpPr>
          <p:nvPr/>
        </p:nvCxnSpPr>
        <p:spPr>
          <a:xfrm rot="-5400000" flipH="1">
            <a:off x="4750600" y="2926175"/>
            <a:ext cx="834000" cy="867900"/>
          </a:xfrm>
          <a:prstGeom prst="curvedConnector4">
            <a:avLst>
              <a:gd name="adj1" fmla="val 57974"/>
              <a:gd name="adj2" fmla="val 39814"/>
            </a:avLst>
          </a:prstGeom>
          <a:noFill/>
          <a:ln w="38100" cap="flat" cmpd="sng">
            <a:solidFill>
              <a:schemeClr val="lt1"/>
            </a:solidFill>
            <a:prstDash val="dot"/>
            <a:round/>
            <a:headEnd type="none" w="med" len="med"/>
            <a:tailEnd type="none" w="med" len="med"/>
          </a:ln>
        </p:spPr>
      </p:cxnSp>
      <p:sp>
        <p:nvSpPr>
          <p:cNvPr id="687" name="Google Shape;687;p29"/>
          <p:cNvSpPr txBox="1"/>
          <p:nvPr/>
        </p:nvSpPr>
        <p:spPr>
          <a:xfrm>
            <a:off x="3306800" y="1257275"/>
            <a:ext cx="784200" cy="615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chemeClr val="lt2"/>
                </a:solidFill>
                <a:latin typeface="Cairo"/>
                <a:ea typeface="Cairo"/>
                <a:cs typeface="Cairo"/>
                <a:sym typeface="Cairo"/>
              </a:rPr>
              <a:t>POWER</a:t>
            </a:r>
            <a:endParaRPr b="1" dirty="0">
              <a:solidFill>
                <a:schemeClr val="lt2"/>
              </a:solidFill>
              <a:latin typeface="Cairo"/>
              <a:ea typeface="Cairo"/>
              <a:cs typeface="Cairo"/>
              <a:sym typeface="Cairo"/>
            </a:endParaRPr>
          </a:p>
          <a:p>
            <a:pPr marL="0" lvl="0" indent="0" algn="r" rtl="0">
              <a:spcBef>
                <a:spcPts val="0"/>
              </a:spcBef>
              <a:spcAft>
                <a:spcPts val="0"/>
              </a:spcAft>
              <a:buNone/>
            </a:pPr>
            <a:r>
              <a:rPr lang="en" b="1">
                <a:solidFill>
                  <a:schemeClr val="lt2"/>
                </a:solidFill>
                <a:latin typeface="Cairo"/>
                <a:ea typeface="Cairo"/>
                <a:cs typeface="Cairo"/>
                <a:sym typeface="Cairo"/>
              </a:rPr>
              <a:t>mW</a:t>
            </a:r>
            <a:endParaRPr b="1" dirty="0">
              <a:solidFill>
                <a:schemeClr val="lt2"/>
              </a:solidFill>
              <a:latin typeface="Cairo"/>
              <a:ea typeface="Cairo"/>
              <a:cs typeface="Cairo"/>
              <a:sym typeface="Cairo"/>
            </a:endParaRPr>
          </a:p>
        </p:txBody>
      </p:sp>
      <p:sp>
        <p:nvSpPr>
          <p:cNvPr id="688" name="Google Shape;688;p29"/>
          <p:cNvSpPr txBox="1"/>
          <p:nvPr/>
        </p:nvSpPr>
        <p:spPr>
          <a:xfrm>
            <a:off x="7369500" y="4036325"/>
            <a:ext cx="784200" cy="615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chemeClr val="lt2"/>
                </a:solidFill>
                <a:latin typeface="Cairo"/>
                <a:ea typeface="Cairo"/>
                <a:cs typeface="Cairo"/>
                <a:sym typeface="Cairo"/>
              </a:rPr>
              <a:t>SPEED</a:t>
            </a:r>
            <a:endParaRPr b="1" dirty="0">
              <a:solidFill>
                <a:schemeClr val="lt2"/>
              </a:solidFill>
              <a:latin typeface="Cairo"/>
              <a:ea typeface="Cairo"/>
              <a:cs typeface="Cairo"/>
              <a:sym typeface="Cairo"/>
            </a:endParaRPr>
          </a:p>
          <a:p>
            <a:pPr marL="0" lvl="0" indent="0" algn="r" rtl="0">
              <a:spcBef>
                <a:spcPts val="0"/>
              </a:spcBef>
              <a:spcAft>
                <a:spcPts val="0"/>
              </a:spcAft>
              <a:buNone/>
            </a:pPr>
            <a:r>
              <a:rPr lang="en" b="1">
                <a:solidFill>
                  <a:schemeClr val="lt2"/>
                </a:solidFill>
                <a:latin typeface="Cairo"/>
                <a:ea typeface="Cairo"/>
                <a:cs typeface="Cairo"/>
                <a:sym typeface="Cairo"/>
              </a:rPr>
              <a:t>ns</a:t>
            </a:r>
            <a:endParaRPr b="1" dirty="0">
              <a:solidFill>
                <a:schemeClr val="lt2"/>
              </a:solidFill>
              <a:latin typeface="Cairo"/>
              <a:ea typeface="Cairo"/>
              <a:cs typeface="Cairo"/>
              <a:sym typeface="Cairo"/>
            </a:endParaRPr>
          </a:p>
        </p:txBody>
      </p:sp>
      <p:pic>
        <p:nvPicPr>
          <p:cNvPr id="689" name="Google Shape;689;p29"/>
          <p:cNvPicPr preferRelativeResize="0"/>
          <p:nvPr/>
        </p:nvPicPr>
        <p:blipFill>
          <a:blip r:embed="rId3">
            <a:alphaModFix/>
          </a:blip>
          <a:stretch>
            <a:fillRect/>
          </a:stretch>
        </p:blipFill>
        <p:spPr>
          <a:xfrm>
            <a:off x="945600" y="1565260"/>
            <a:ext cx="2183700" cy="2620440"/>
          </a:xfrm>
          <a:prstGeom prst="rect">
            <a:avLst/>
          </a:prstGeom>
          <a:noFill/>
          <a:ln>
            <a:noFill/>
          </a:ln>
        </p:spPr>
      </p:pic>
      <p:sp>
        <p:nvSpPr>
          <p:cNvPr id="690" name="Google Shape;690;p29"/>
          <p:cNvSpPr txBox="1"/>
          <p:nvPr/>
        </p:nvSpPr>
        <p:spPr>
          <a:xfrm rot="4032005">
            <a:off x="5040490" y="2579492"/>
            <a:ext cx="1013382" cy="400271"/>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chemeClr val="lt1"/>
                </a:solidFill>
                <a:latin typeface="Cairo"/>
                <a:ea typeface="Cairo"/>
                <a:cs typeface="Cairo"/>
                <a:sym typeface="Cairo"/>
              </a:rPr>
              <a:t>SCHOTTKY</a:t>
            </a:r>
            <a:endParaRPr b="1" dirty="0">
              <a:solidFill>
                <a:schemeClr val="lt1"/>
              </a:solidFill>
              <a:latin typeface="Cairo"/>
              <a:ea typeface="Cairo"/>
              <a:cs typeface="Cairo"/>
              <a:sym typeface="Cairo"/>
            </a:endParaRPr>
          </a:p>
        </p:txBody>
      </p:sp>
      <p:sp>
        <p:nvSpPr>
          <p:cNvPr id="691" name="Google Shape;691;p29"/>
          <p:cNvSpPr txBox="1"/>
          <p:nvPr/>
        </p:nvSpPr>
        <p:spPr>
          <a:xfrm rot="4799910">
            <a:off x="4125307" y="2106183"/>
            <a:ext cx="1074428" cy="615635"/>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chemeClr val="lt1"/>
                </a:solidFill>
                <a:latin typeface="Cairo"/>
                <a:ea typeface="Cairo"/>
                <a:cs typeface="Cairo"/>
                <a:sym typeface="Cairo"/>
              </a:rPr>
              <a:t>ADVANCED SCHOTTKY</a:t>
            </a:r>
            <a:endParaRPr b="1" dirty="0">
              <a:solidFill>
                <a:schemeClr val="lt1"/>
              </a:solidFill>
              <a:latin typeface="Cairo"/>
              <a:ea typeface="Cairo"/>
              <a:cs typeface="Cairo"/>
              <a:sym typeface="Cairo"/>
            </a:endParaRPr>
          </a:p>
        </p:txBody>
      </p:sp>
      <p:sp>
        <p:nvSpPr>
          <p:cNvPr id="692" name="Google Shape;692;p29"/>
          <p:cNvSpPr txBox="1"/>
          <p:nvPr/>
        </p:nvSpPr>
        <p:spPr>
          <a:xfrm>
            <a:off x="822450" y="1257275"/>
            <a:ext cx="2277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lt2"/>
                </a:solidFill>
                <a:latin typeface="Cairo"/>
                <a:ea typeface="Cairo"/>
                <a:cs typeface="Cairo"/>
                <a:sym typeface="Cairo"/>
              </a:rPr>
              <a:t>TRANSISTOR-TRANSISTOR LOGIC</a:t>
            </a:r>
            <a:endParaRPr b="1" dirty="0">
              <a:solidFill>
                <a:schemeClr val="lt2"/>
              </a:solidFill>
              <a:latin typeface="Cairo"/>
              <a:ea typeface="Cairo"/>
              <a:cs typeface="Cairo"/>
              <a:sym typeface="Cairo"/>
            </a:endParaRPr>
          </a:p>
        </p:txBody>
      </p:sp>
      <p:sp>
        <p:nvSpPr>
          <p:cNvPr id="693" name="Google Shape;693;p29"/>
          <p:cNvSpPr/>
          <p:nvPr/>
        </p:nvSpPr>
        <p:spPr>
          <a:xfrm>
            <a:off x="6035400" y="2726825"/>
            <a:ext cx="433800" cy="433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800" b="1" dirty="0"/>
          </a:p>
        </p:txBody>
      </p:sp>
      <p:sp>
        <p:nvSpPr>
          <p:cNvPr id="686" name="Google Shape;686;p29"/>
          <p:cNvSpPr/>
          <p:nvPr/>
        </p:nvSpPr>
        <p:spPr>
          <a:xfrm>
            <a:off x="5167850" y="3560225"/>
            <a:ext cx="433800" cy="433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900" b="1"/>
              <a:t>ALS</a:t>
            </a:r>
            <a:endParaRPr sz="900" b="1" dirty="0"/>
          </a:p>
        </p:txBody>
      </p:sp>
      <p:sp>
        <p:nvSpPr>
          <p:cNvPr id="685" name="Google Shape;685;p29"/>
          <p:cNvSpPr/>
          <p:nvPr/>
        </p:nvSpPr>
        <p:spPr>
          <a:xfrm>
            <a:off x="4516750" y="2943125"/>
            <a:ext cx="433800" cy="433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AS</a:t>
            </a:r>
            <a:endParaRPr b="1" dirty="0"/>
          </a:p>
        </p:txBody>
      </p:sp>
      <p:sp>
        <p:nvSpPr>
          <p:cNvPr id="694" name="Google Shape;694;p29"/>
          <p:cNvSpPr/>
          <p:nvPr/>
        </p:nvSpPr>
        <p:spPr>
          <a:xfrm>
            <a:off x="4836775" y="3268075"/>
            <a:ext cx="433800" cy="433800"/>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F</a:t>
            </a:r>
            <a:endParaRPr sz="1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77"/>
                                        </p:tgtEl>
                                        <p:attrNameLst>
                                          <p:attrName>style.visibility</p:attrName>
                                        </p:attrNameLst>
                                      </p:cBhvr>
                                      <p:to>
                                        <p:strVal val="visible"/>
                                      </p:to>
                                    </p:set>
                                    <p:animEffect transition="in" filter="fade">
                                      <p:cBhvr>
                                        <p:cTn id="11" dur="1000"/>
                                        <p:tgtEl>
                                          <p:spTgt spid="677"/>
                                        </p:tgtEl>
                                      </p:cBhvr>
                                    </p:animEffect>
                                  </p:childTnLst>
                                </p:cTn>
                              </p:par>
                              <p:par>
                                <p:cTn id="12" presetID="10" presetClass="entr" presetSubtype="0" fill="hold" nodeType="withEffect">
                                  <p:stCondLst>
                                    <p:cond delay="0"/>
                                  </p:stCondLst>
                                  <p:childTnLst>
                                    <p:set>
                                      <p:cBhvr>
                                        <p:cTn id="13" dur="1" fill="hold">
                                          <p:stCondLst>
                                            <p:cond delay="0"/>
                                          </p:stCondLst>
                                        </p:cTn>
                                        <p:tgtEl>
                                          <p:spTgt spid="676"/>
                                        </p:tgtEl>
                                        <p:attrNameLst>
                                          <p:attrName>style.visibility</p:attrName>
                                        </p:attrNameLst>
                                      </p:cBhvr>
                                      <p:to>
                                        <p:strVal val="visible"/>
                                      </p:to>
                                    </p:set>
                                    <p:animEffect transition="in" filter="fade">
                                      <p:cBhvr>
                                        <p:cTn id="14" dur="1000"/>
                                        <p:tgtEl>
                                          <p:spTgt spid="67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8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78"/>
                                        </p:tgtEl>
                                        <p:attrNameLst>
                                          <p:attrName>style.visibility</p:attrName>
                                        </p:attrNameLst>
                                      </p:cBhvr>
                                      <p:to>
                                        <p:strVal val="visible"/>
                                      </p:to>
                                    </p:set>
                                    <p:animEffect transition="in" filter="fade">
                                      <p:cBhvr>
                                        <p:cTn id="25" dur="1000"/>
                                        <p:tgtEl>
                                          <p:spTgt spid="678"/>
                                        </p:tgtEl>
                                      </p:cBhvr>
                                    </p:animEffect>
                                  </p:childTnLst>
                                </p:cTn>
                              </p:par>
                              <p:par>
                                <p:cTn id="26" presetID="10" presetClass="entr" presetSubtype="0" fill="hold" nodeType="withEffect">
                                  <p:stCondLst>
                                    <p:cond delay="0"/>
                                  </p:stCondLst>
                                  <p:childTnLst>
                                    <p:set>
                                      <p:cBhvr>
                                        <p:cTn id="27" dur="1" fill="hold">
                                          <p:stCondLst>
                                            <p:cond delay="0"/>
                                          </p:stCondLst>
                                        </p:cTn>
                                        <p:tgtEl>
                                          <p:spTgt spid="679"/>
                                        </p:tgtEl>
                                        <p:attrNameLst>
                                          <p:attrName>style.visibility</p:attrName>
                                        </p:attrNameLst>
                                      </p:cBhvr>
                                      <p:to>
                                        <p:strVal val="visible"/>
                                      </p:to>
                                    </p:set>
                                    <p:animEffect transition="in" filter="fade">
                                      <p:cBhvr>
                                        <p:cTn id="28" dur="1000"/>
                                        <p:tgtEl>
                                          <p:spTgt spid="679"/>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9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8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85"/>
                                        </p:tgtEl>
                                        <p:attrNameLst>
                                          <p:attrName>style.visibility</p:attrName>
                                        </p:attrNameLst>
                                      </p:cBhvr>
                                      <p:to>
                                        <p:strVal val="visible"/>
                                      </p:to>
                                    </p:set>
                                    <p:animEffect transition="in" filter="fade">
                                      <p:cBhvr>
                                        <p:cTn id="39" dur="1000"/>
                                        <p:tgtEl>
                                          <p:spTgt spid="685"/>
                                        </p:tgtEl>
                                      </p:cBhvr>
                                    </p:animEffect>
                                  </p:childTnLst>
                                </p:cTn>
                              </p:par>
                              <p:par>
                                <p:cTn id="40" presetID="10" presetClass="entr" presetSubtype="0" fill="hold" nodeType="withEffect">
                                  <p:stCondLst>
                                    <p:cond delay="0"/>
                                  </p:stCondLst>
                                  <p:childTnLst>
                                    <p:set>
                                      <p:cBhvr>
                                        <p:cTn id="41" dur="1" fill="hold">
                                          <p:stCondLst>
                                            <p:cond delay="0"/>
                                          </p:stCondLst>
                                        </p:cTn>
                                        <p:tgtEl>
                                          <p:spTgt spid="686"/>
                                        </p:tgtEl>
                                        <p:attrNameLst>
                                          <p:attrName>style.visibility</p:attrName>
                                        </p:attrNameLst>
                                      </p:cBhvr>
                                      <p:to>
                                        <p:strVal val="visible"/>
                                      </p:to>
                                    </p:set>
                                    <p:animEffect transition="in" filter="fade">
                                      <p:cBhvr>
                                        <p:cTn id="42" dur="1000"/>
                                        <p:tgtEl>
                                          <p:spTgt spid="68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94"/>
                                        </p:tgtEl>
                                        <p:attrNameLst>
                                          <p:attrName>style.visibility</p:attrName>
                                        </p:attrNameLst>
                                      </p:cBhvr>
                                      <p:to>
                                        <p:strVal val="visible"/>
                                      </p:to>
                                    </p:set>
                                    <p:animEffect transition="in" filter="fade">
                                      <p:cBhvr>
                                        <p:cTn id="47" dur="1000"/>
                                        <p:tgtEl>
                                          <p:spTgt spid="6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3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Computer Architectures</a:t>
            </a:r>
            <a:endParaRPr sz="2400" dirty="0"/>
          </a:p>
        </p:txBody>
      </p:sp>
      <p:pic>
        <p:nvPicPr>
          <p:cNvPr id="700" name="Google Shape;700;p30"/>
          <p:cNvPicPr preferRelativeResize="0"/>
          <p:nvPr/>
        </p:nvPicPr>
        <p:blipFill>
          <a:blip r:embed="rId3">
            <a:alphaModFix/>
          </a:blip>
          <a:stretch>
            <a:fillRect/>
          </a:stretch>
        </p:blipFill>
        <p:spPr>
          <a:xfrm>
            <a:off x="4814475" y="1701052"/>
            <a:ext cx="2727775" cy="1722800"/>
          </a:xfrm>
          <a:prstGeom prst="rect">
            <a:avLst/>
          </a:prstGeom>
          <a:noFill/>
          <a:ln>
            <a:noFill/>
          </a:ln>
        </p:spPr>
      </p:pic>
      <p:pic>
        <p:nvPicPr>
          <p:cNvPr id="701" name="Google Shape;701;p30"/>
          <p:cNvPicPr preferRelativeResize="0"/>
          <p:nvPr/>
        </p:nvPicPr>
        <p:blipFill>
          <a:blip r:embed="rId4">
            <a:alphaModFix/>
          </a:blip>
          <a:stretch>
            <a:fillRect/>
          </a:stretch>
        </p:blipFill>
        <p:spPr>
          <a:xfrm>
            <a:off x="1556071" y="1701050"/>
            <a:ext cx="2727754" cy="1722800"/>
          </a:xfrm>
          <a:prstGeom prst="rect">
            <a:avLst/>
          </a:prstGeom>
          <a:noFill/>
          <a:ln>
            <a:noFill/>
          </a:ln>
        </p:spPr>
      </p:pic>
      <p:sp>
        <p:nvSpPr>
          <p:cNvPr id="702" name="Google Shape;702;p30"/>
          <p:cNvSpPr txBox="1">
            <a:spLocks noGrp="1"/>
          </p:cNvSpPr>
          <p:nvPr>
            <p:ph type="title" idx="2"/>
          </p:nvPr>
        </p:nvSpPr>
        <p:spPr>
          <a:xfrm>
            <a:off x="1687350" y="1288575"/>
            <a:ext cx="2607000" cy="41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Harvard</a:t>
            </a:r>
            <a:endParaRPr dirty="0"/>
          </a:p>
        </p:txBody>
      </p:sp>
      <p:sp>
        <p:nvSpPr>
          <p:cNvPr id="703" name="Google Shape;703;p30"/>
          <p:cNvSpPr txBox="1">
            <a:spLocks noGrp="1"/>
          </p:cNvSpPr>
          <p:nvPr>
            <p:ph type="title" idx="3"/>
          </p:nvPr>
        </p:nvSpPr>
        <p:spPr>
          <a:xfrm>
            <a:off x="4849650" y="1288550"/>
            <a:ext cx="2607000" cy="41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von Neumann </a:t>
            </a:r>
            <a:endParaRPr dirty="0"/>
          </a:p>
        </p:txBody>
      </p:sp>
      <p:sp>
        <p:nvSpPr>
          <p:cNvPr id="704" name="Google Shape;704;p30"/>
          <p:cNvSpPr txBox="1">
            <a:spLocks noGrp="1"/>
          </p:cNvSpPr>
          <p:nvPr>
            <p:ph type="subTitle" idx="1"/>
          </p:nvPr>
        </p:nvSpPr>
        <p:spPr>
          <a:xfrm>
            <a:off x="4849675" y="3502850"/>
            <a:ext cx="2692500" cy="866400"/>
          </a:xfrm>
          <a:prstGeom prst="rect">
            <a:avLst/>
          </a:prstGeom>
        </p:spPr>
        <p:txBody>
          <a:bodyPr spcFirstLastPara="1" wrap="square" lIns="91425" tIns="91425" rIns="91425" bIns="91425" anchor="ctr" anchorCtr="0">
            <a:noAutofit/>
          </a:bodyPr>
          <a:lstStyle/>
          <a:p>
            <a:pPr marL="457200" lvl="0" indent="-342900" algn="l" rtl="0">
              <a:spcBef>
                <a:spcPts val="0"/>
              </a:spcBef>
              <a:spcAft>
                <a:spcPts val="0"/>
              </a:spcAft>
              <a:buSzPts val="1800"/>
              <a:buChar char="●"/>
            </a:pPr>
            <a:r>
              <a:rPr lang="en" sz="1800" b="1"/>
              <a:t>EDVAC</a:t>
            </a:r>
            <a:endParaRPr sz="1800" b="1" dirty="0"/>
          </a:p>
          <a:p>
            <a:pPr marL="457200" lvl="0" indent="-342900" algn="l" rtl="0">
              <a:spcBef>
                <a:spcPts val="0"/>
              </a:spcBef>
              <a:spcAft>
                <a:spcPts val="0"/>
              </a:spcAft>
              <a:buSzPts val="1800"/>
              <a:buChar char="●"/>
            </a:pPr>
            <a:r>
              <a:rPr lang="en" sz="1800"/>
              <a:t>Stored program (loaded from tape)</a:t>
            </a:r>
            <a:endParaRPr sz="1800" dirty="0"/>
          </a:p>
        </p:txBody>
      </p:sp>
      <p:sp>
        <p:nvSpPr>
          <p:cNvPr id="705" name="Google Shape;705;p30"/>
          <p:cNvSpPr txBox="1">
            <a:spLocks noGrp="1"/>
          </p:cNvSpPr>
          <p:nvPr>
            <p:ph type="subTitle" idx="4"/>
          </p:nvPr>
        </p:nvSpPr>
        <p:spPr>
          <a:xfrm>
            <a:off x="1687350" y="3502925"/>
            <a:ext cx="2607000" cy="866400"/>
          </a:xfrm>
          <a:prstGeom prst="rect">
            <a:avLst/>
          </a:prstGeom>
        </p:spPr>
        <p:txBody>
          <a:bodyPr spcFirstLastPara="1" wrap="square" lIns="91425" tIns="91425" rIns="91425" bIns="91425" anchor="ctr" anchorCtr="0">
            <a:noAutofit/>
          </a:bodyPr>
          <a:lstStyle/>
          <a:p>
            <a:pPr marL="457200" lvl="0" indent="-342900" algn="l" rtl="0">
              <a:spcBef>
                <a:spcPts val="0"/>
              </a:spcBef>
              <a:spcAft>
                <a:spcPts val="0"/>
              </a:spcAft>
              <a:buSzPts val="1800"/>
              <a:buChar char="●"/>
            </a:pPr>
            <a:r>
              <a:rPr lang="en" sz="1800" b="1"/>
              <a:t>Harvard Mark 1</a:t>
            </a:r>
            <a:endParaRPr sz="1800" b="1" dirty="0"/>
          </a:p>
          <a:p>
            <a:pPr marL="457200" lvl="0" indent="-342900" algn="l" rtl="0">
              <a:spcBef>
                <a:spcPts val="0"/>
              </a:spcBef>
              <a:spcAft>
                <a:spcPts val="0"/>
              </a:spcAft>
              <a:buSzPts val="1800"/>
              <a:buChar char="●"/>
            </a:pPr>
            <a:r>
              <a:rPr lang="en" sz="1800"/>
              <a:t>Punch tape is the program memory</a:t>
            </a:r>
            <a:endParaRPr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2">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701"/>
                                        </p:tgtEl>
                                        <p:attrNameLst>
                                          <p:attrName>style.visibility</p:attrName>
                                        </p:attrNameLst>
                                      </p:cBhvr>
                                      <p:to>
                                        <p:strVal val="visible"/>
                                      </p:to>
                                    </p:set>
                                    <p:animEffect transition="in" filter="fade">
                                      <p:cBhvr>
                                        <p:cTn id="9" dur="1000"/>
                                        <p:tgtEl>
                                          <p:spTgt spid="701"/>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03">
                                            <p:txEl>
                                              <p:pRg st="0" end="0"/>
                                            </p:txEl>
                                          </p:spTgt>
                                        </p:tgtEl>
                                        <p:attrNameLst>
                                          <p:attrName>style.visibility</p:attrName>
                                        </p:attrNameLst>
                                      </p:cBhvr>
                                      <p:to>
                                        <p:strVal val="visible"/>
                                      </p:to>
                                    </p:set>
                                  </p:childTnLst>
                                </p:cTn>
                              </p:par>
                            </p:childTnLst>
                          </p:cTn>
                        </p:par>
                        <p:par>
                          <p:cTn id="14" fill="hold">
                            <p:stCondLst>
                              <p:cond delay="0"/>
                            </p:stCondLst>
                            <p:childTnLst>
                              <p:par>
                                <p:cTn id="15" presetID="10" presetClass="entr" presetSubtype="0" fill="hold" nodeType="afterEffect">
                                  <p:stCondLst>
                                    <p:cond delay="0"/>
                                  </p:stCondLst>
                                  <p:childTnLst>
                                    <p:set>
                                      <p:cBhvr>
                                        <p:cTn id="16" dur="1" fill="hold">
                                          <p:stCondLst>
                                            <p:cond delay="0"/>
                                          </p:stCondLst>
                                        </p:cTn>
                                        <p:tgtEl>
                                          <p:spTgt spid="700"/>
                                        </p:tgtEl>
                                        <p:attrNameLst>
                                          <p:attrName>style.visibility</p:attrName>
                                        </p:attrNameLst>
                                      </p:cBhvr>
                                      <p:to>
                                        <p:strVal val="visible"/>
                                      </p:to>
                                    </p:set>
                                    <p:animEffect transition="in" filter="fade">
                                      <p:cBhvr>
                                        <p:cTn id="17" dur="1000"/>
                                        <p:tgtEl>
                                          <p:spTgt spid="70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04">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04">
                                            <p:txEl>
                                              <p:pRg st="1" end="1"/>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705">
                                            <p:txEl>
                                              <p:pRg st="0" end="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70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3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Harvard Mark 1</a:t>
            </a:r>
            <a:endParaRPr sz="2400" dirty="0"/>
          </a:p>
        </p:txBody>
      </p:sp>
      <p:sp>
        <p:nvSpPr>
          <p:cNvPr id="711" name="Google Shape;711;p31"/>
          <p:cNvSpPr txBox="1">
            <a:spLocks noGrp="1"/>
          </p:cNvSpPr>
          <p:nvPr>
            <p:ph type="title" idx="2"/>
          </p:nvPr>
        </p:nvSpPr>
        <p:spPr>
          <a:xfrm>
            <a:off x="1687350" y="2888775"/>
            <a:ext cx="2607000" cy="41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Data Memory</a:t>
            </a:r>
            <a:endParaRPr sz="1800" dirty="0"/>
          </a:p>
        </p:txBody>
      </p:sp>
      <p:sp>
        <p:nvSpPr>
          <p:cNvPr id="712" name="Google Shape;712;p31"/>
          <p:cNvSpPr txBox="1">
            <a:spLocks noGrp="1"/>
          </p:cNvSpPr>
          <p:nvPr>
            <p:ph type="title" idx="3"/>
          </p:nvPr>
        </p:nvSpPr>
        <p:spPr>
          <a:xfrm>
            <a:off x="4696675" y="2888775"/>
            <a:ext cx="2913000" cy="41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Program Memory</a:t>
            </a:r>
            <a:endParaRPr sz="1800" dirty="0"/>
          </a:p>
        </p:txBody>
      </p:sp>
      <p:sp>
        <p:nvSpPr>
          <p:cNvPr id="713" name="Google Shape;713;p31"/>
          <p:cNvSpPr txBox="1">
            <a:spLocks noGrp="1"/>
          </p:cNvSpPr>
          <p:nvPr>
            <p:ph type="subTitle" idx="1"/>
          </p:nvPr>
        </p:nvSpPr>
        <p:spPr>
          <a:xfrm>
            <a:off x="4849675" y="3408350"/>
            <a:ext cx="2607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Paper Tape</a:t>
            </a:r>
            <a:endParaRPr sz="1800" dirty="0"/>
          </a:p>
          <a:p>
            <a:pPr marL="0" lvl="0" indent="0" algn="ctr" rtl="0">
              <a:spcBef>
                <a:spcPts val="0"/>
              </a:spcBef>
              <a:spcAft>
                <a:spcPts val="0"/>
              </a:spcAft>
              <a:buNone/>
            </a:pPr>
            <a:r>
              <a:rPr lang="en" sz="1800"/>
              <a:t>(24 bit instructions)</a:t>
            </a:r>
            <a:endParaRPr sz="1800" dirty="0"/>
          </a:p>
        </p:txBody>
      </p:sp>
      <p:sp>
        <p:nvSpPr>
          <p:cNvPr id="714" name="Google Shape;714;p31"/>
          <p:cNvSpPr txBox="1">
            <a:spLocks noGrp="1"/>
          </p:cNvSpPr>
          <p:nvPr>
            <p:ph type="subTitle" idx="4"/>
          </p:nvPr>
        </p:nvSpPr>
        <p:spPr>
          <a:xfrm>
            <a:off x="1687350" y="3408350"/>
            <a:ext cx="2607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Storage Counters</a:t>
            </a:r>
            <a:endParaRPr sz="1800" b="1" dirty="0"/>
          </a:p>
          <a:p>
            <a:pPr marL="0" lvl="0" indent="0" algn="ctr" rtl="0">
              <a:spcBef>
                <a:spcPts val="0"/>
              </a:spcBef>
              <a:spcAft>
                <a:spcPts val="0"/>
              </a:spcAft>
              <a:buNone/>
            </a:pPr>
            <a:r>
              <a:rPr lang="en" sz="1800"/>
              <a:t>(23 decimal digits)</a:t>
            </a:r>
            <a:endParaRPr sz="1800" dirty="0"/>
          </a:p>
        </p:txBody>
      </p:sp>
      <p:pic>
        <p:nvPicPr>
          <p:cNvPr id="715" name="Google Shape;715;p31"/>
          <p:cNvPicPr preferRelativeResize="0"/>
          <p:nvPr/>
        </p:nvPicPr>
        <p:blipFill>
          <a:blip r:embed="rId3">
            <a:alphaModFix/>
          </a:blip>
          <a:stretch>
            <a:fillRect/>
          </a:stretch>
        </p:blipFill>
        <p:spPr>
          <a:xfrm>
            <a:off x="997213" y="1291138"/>
            <a:ext cx="7149573" cy="1508100"/>
          </a:xfrm>
          <a:prstGeom prst="rect">
            <a:avLst/>
          </a:prstGeom>
          <a:noFill/>
          <a:ln>
            <a:noFill/>
          </a:ln>
        </p:spPr>
      </p:pic>
      <p:sp>
        <p:nvSpPr>
          <p:cNvPr id="716" name="Google Shape;716;p31"/>
          <p:cNvSpPr/>
          <p:nvPr/>
        </p:nvSpPr>
        <p:spPr>
          <a:xfrm>
            <a:off x="2219325" y="1600775"/>
            <a:ext cx="2019300" cy="7134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7" name="Google Shape;717;p31"/>
          <p:cNvSpPr/>
          <p:nvPr/>
        </p:nvSpPr>
        <p:spPr>
          <a:xfrm>
            <a:off x="5491175" y="1633300"/>
            <a:ext cx="1428600" cy="7383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718" name="Google Shape;718;p31"/>
          <p:cNvCxnSpPr>
            <a:stCxn id="716" idx="2"/>
            <a:endCxn id="711" idx="0"/>
          </p:cNvCxnSpPr>
          <p:nvPr/>
        </p:nvCxnSpPr>
        <p:spPr>
          <a:xfrm flipH="1">
            <a:off x="2990775" y="2314175"/>
            <a:ext cx="238200" cy="574500"/>
          </a:xfrm>
          <a:prstGeom prst="straightConnector1">
            <a:avLst/>
          </a:prstGeom>
          <a:noFill/>
          <a:ln w="76200" cap="flat" cmpd="sng">
            <a:solidFill>
              <a:schemeClr val="lt1"/>
            </a:solidFill>
            <a:prstDash val="solid"/>
            <a:round/>
            <a:headEnd type="none" w="med" len="med"/>
            <a:tailEnd type="none" w="med" len="med"/>
          </a:ln>
        </p:spPr>
      </p:cxnSp>
      <p:cxnSp>
        <p:nvCxnSpPr>
          <p:cNvPr id="719" name="Google Shape;719;p31"/>
          <p:cNvCxnSpPr>
            <a:stCxn id="717" idx="2"/>
            <a:endCxn id="712" idx="0"/>
          </p:cNvCxnSpPr>
          <p:nvPr/>
        </p:nvCxnSpPr>
        <p:spPr>
          <a:xfrm flipH="1">
            <a:off x="6153275" y="2371600"/>
            <a:ext cx="52200" cy="517200"/>
          </a:xfrm>
          <a:prstGeom prst="straightConnector1">
            <a:avLst/>
          </a:prstGeom>
          <a:noFill/>
          <a:ln w="76200" cap="flat" cmpd="sng">
            <a:solidFill>
              <a:schemeClr val="lt1"/>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Google Shape;724;p3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Harvard Architecture</a:t>
            </a:r>
            <a:endParaRPr dirty="0"/>
          </a:p>
        </p:txBody>
      </p:sp>
      <p:pic>
        <p:nvPicPr>
          <p:cNvPr id="725" name="Google Shape;725;p32"/>
          <p:cNvPicPr preferRelativeResize="0"/>
          <p:nvPr/>
        </p:nvPicPr>
        <p:blipFill>
          <a:blip r:embed="rId3">
            <a:alphaModFix/>
          </a:blip>
          <a:stretch>
            <a:fillRect/>
          </a:stretch>
        </p:blipFill>
        <p:spPr>
          <a:xfrm>
            <a:off x="1655012" y="1170125"/>
            <a:ext cx="5833978" cy="3433976"/>
          </a:xfrm>
          <a:prstGeom prst="rect">
            <a:avLst/>
          </a:prstGeom>
          <a:noFill/>
          <a:ln>
            <a:noFill/>
          </a:ln>
        </p:spPr>
      </p:pic>
      <p:sp>
        <p:nvSpPr>
          <p:cNvPr id="726" name="Google Shape;726;p32"/>
          <p:cNvSpPr/>
          <p:nvPr/>
        </p:nvSpPr>
        <p:spPr>
          <a:xfrm>
            <a:off x="3586175" y="1795475"/>
            <a:ext cx="1219200" cy="6861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7" name="Google Shape;727;p32"/>
          <p:cNvSpPr/>
          <p:nvPr/>
        </p:nvSpPr>
        <p:spPr>
          <a:xfrm>
            <a:off x="3586175" y="2752725"/>
            <a:ext cx="1219200" cy="6861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8" name="Google Shape;728;p32"/>
          <p:cNvSpPr txBox="1">
            <a:spLocks noGrp="1"/>
          </p:cNvSpPr>
          <p:nvPr>
            <p:ph type="title" idx="4294967295"/>
          </p:nvPr>
        </p:nvSpPr>
        <p:spPr>
          <a:xfrm>
            <a:off x="4876725" y="2781375"/>
            <a:ext cx="1584300" cy="62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Program Memory</a:t>
            </a:r>
            <a:endParaRPr sz="2400" dirty="0">
              <a:latin typeface="Cairo"/>
              <a:ea typeface="Cairo"/>
              <a:cs typeface="Cairo"/>
              <a:sym typeface="Cairo"/>
            </a:endParaRPr>
          </a:p>
        </p:txBody>
      </p:sp>
      <p:sp>
        <p:nvSpPr>
          <p:cNvPr id="729" name="Google Shape;729;p32"/>
          <p:cNvSpPr txBox="1">
            <a:spLocks noGrp="1"/>
          </p:cNvSpPr>
          <p:nvPr>
            <p:ph type="title" idx="4294967295"/>
          </p:nvPr>
        </p:nvSpPr>
        <p:spPr>
          <a:xfrm>
            <a:off x="4876725" y="1824125"/>
            <a:ext cx="1328700" cy="62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Data Memory</a:t>
            </a:r>
            <a:endParaRPr sz="2400" dirty="0">
              <a:latin typeface="Cairo"/>
              <a:ea typeface="Cairo"/>
              <a:cs typeface="Cairo"/>
              <a:sym typeface="Cairo"/>
            </a:endParaRPr>
          </a:p>
        </p:txBody>
      </p:sp>
      <p:cxnSp>
        <p:nvCxnSpPr>
          <p:cNvPr id="730" name="Google Shape;730;p32"/>
          <p:cNvCxnSpPr/>
          <p:nvPr/>
        </p:nvCxnSpPr>
        <p:spPr>
          <a:xfrm>
            <a:off x="2100275" y="2605100"/>
            <a:ext cx="4962600" cy="0"/>
          </a:xfrm>
          <a:prstGeom prst="straightConnector1">
            <a:avLst/>
          </a:prstGeom>
          <a:noFill/>
          <a:ln w="38100" cap="flat" cmpd="sng">
            <a:solidFill>
              <a:schemeClr val="lt1"/>
            </a:solidFill>
            <a:prstDash val="dash"/>
            <a:round/>
            <a:headEnd type="none" w="med" len="med"/>
            <a:tailEnd type="non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3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Harvard Architecture</a:t>
            </a:r>
            <a:endParaRPr sz="2400" dirty="0"/>
          </a:p>
        </p:txBody>
      </p:sp>
      <p:sp>
        <p:nvSpPr>
          <p:cNvPr id="736" name="Google Shape;736;p33"/>
          <p:cNvSpPr txBox="1">
            <a:spLocks noGrp="1"/>
          </p:cNvSpPr>
          <p:nvPr>
            <p:ph type="title" idx="3"/>
          </p:nvPr>
        </p:nvSpPr>
        <p:spPr>
          <a:xfrm>
            <a:off x="3607350" y="2352300"/>
            <a:ext cx="1929300" cy="817800"/>
          </a:xfrm>
          <a:prstGeom prst="rect">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Control</a:t>
            </a:r>
            <a:endParaRPr sz="1800" dirty="0">
              <a:solidFill>
                <a:schemeClr val="dk2"/>
              </a:solidFill>
            </a:endParaRPr>
          </a:p>
          <a:p>
            <a:pPr marL="0" lvl="0" indent="0" algn="ctr" rtl="0">
              <a:spcBef>
                <a:spcPts val="0"/>
              </a:spcBef>
              <a:spcAft>
                <a:spcPts val="0"/>
              </a:spcAft>
              <a:buNone/>
            </a:pPr>
            <a:r>
              <a:rPr lang="en" sz="1800">
                <a:solidFill>
                  <a:schemeClr val="dk2"/>
                </a:solidFill>
              </a:rPr>
              <a:t>Unit</a:t>
            </a:r>
            <a:endParaRPr sz="1800" dirty="0">
              <a:solidFill>
                <a:schemeClr val="dk2"/>
              </a:solidFill>
            </a:endParaRPr>
          </a:p>
        </p:txBody>
      </p:sp>
      <p:sp>
        <p:nvSpPr>
          <p:cNvPr id="737" name="Google Shape;737;p33"/>
          <p:cNvSpPr/>
          <p:nvPr/>
        </p:nvSpPr>
        <p:spPr>
          <a:xfrm>
            <a:off x="1158150" y="2352150"/>
            <a:ext cx="1715400" cy="8178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Program Memory</a:t>
            </a:r>
            <a:endParaRPr dirty="0"/>
          </a:p>
        </p:txBody>
      </p:sp>
      <p:sp>
        <p:nvSpPr>
          <p:cNvPr id="738" name="Google Shape;738;p33"/>
          <p:cNvSpPr/>
          <p:nvPr/>
        </p:nvSpPr>
        <p:spPr>
          <a:xfrm>
            <a:off x="6270450" y="2354250"/>
            <a:ext cx="1715400" cy="8136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Data Memory</a:t>
            </a:r>
            <a:endParaRPr sz="1800" b="1" dirty="0">
              <a:solidFill>
                <a:schemeClr val="dk1"/>
              </a:solidFill>
              <a:latin typeface="Michroma"/>
              <a:ea typeface="Michroma"/>
              <a:cs typeface="Michroma"/>
              <a:sym typeface="Michroma"/>
            </a:endParaRPr>
          </a:p>
        </p:txBody>
      </p:sp>
      <p:sp>
        <p:nvSpPr>
          <p:cNvPr id="739" name="Google Shape;739;p33"/>
          <p:cNvSpPr txBox="1">
            <a:spLocks noGrp="1"/>
          </p:cNvSpPr>
          <p:nvPr>
            <p:ph type="title" idx="3"/>
          </p:nvPr>
        </p:nvSpPr>
        <p:spPr>
          <a:xfrm>
            <a:off x="3607350" y="1276100"/>
            <a:ext cx="1929300" cy="817800"/>
          </a:xfrm>
          <a:prstGeom prst="rect">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ALU</a:t>
            </a:r>
            <a:endParaRPr sz="2400" dirty="0">
              <a:solidFill>
                <a:schemeClr val="dk2"/>
              </a:solidFill>
            </a:endParaRPr>
          </a:p>
        </p:txBody>
      </p:sp>
      <p:sp>
        <p:nvSpPr>
          <p:cNvPr id="740" name="Google Shape;740;p33"/>
          <p:cNvSpPr txBox="1">
            <a:spLocks noGrp="1"/>
          </p:cNvSpPr>
          <p:nvPr>
            <p:ph type="title" idx="3"/>
          </p:nvPr>
        </p:nvSpPr>
        <p:spPr>
          <a:xfrm>
            <a:off x="3607350" y="3428463"/>
            <a:ext cx="1929300" cy="817800"/>
          </a:xfrm>
          <a:prstGeom prst="rect">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I/O</a:t>
            </a:r>
            <a:endParaRPr sz="2400" dirty="0">
              <a:solidFill>
                <a:schemeClr val="dk2"/>
              </a:solidFill>
            </a:endParaRPr>
          </a:p>
        </p:txBody>
      </p:sp>
      <p:cxnSp>
        <p:nvCxnSpPr>
          <p:cNvPr id="741" name="Google Shape;741;p33"/>
          <p:cNvCxnSpPr>
            <a:stCxn id="737" idx="3"/>
            <a:endCxn id="736" idx="1"/>
          </p:cNvCxnSpPr>
          <p:nvPr/>
        </p:nvCxnSpPr>
        <p:spPr>
          <a:xfrm>
            <a:off x="2873550" y="2761050"/>
            <a:ext cx="733800" cy="300"/>
          </a:xfrm>
          <a:prstGeom prst="straightConnector1">
            <a:avLst/>
          </a:prstGeom>
          <a:noFill/>
          <a:ln w="38100" cap="flat" cmpd="sng">
            <a:solidFill>
              <a:schemeClr val="lt2"/>
            </a:solidFill>
            <a:prstDash val="solid"/>
            <a:round/>
            <a:headEnd type="none" w="med" len="med"/>
            <a:tailEnd type="triangle" w="med" len="med"/>
          </a:ln>
        </p:spPr>
      </p:cxnSp>
      <p:cxnSp>
        <p:nvCxnSpPr>
          <p:cNvPr id="742" name="Google Shape;742;p33"/>
          <p:cNvCxnSpPr>
            <a:stCxn id="738" idx="1"/>
            <a:endCxn id="736" idx="3"/>
          </p:cNvCxnSpPr>
          <p:nvPr/>
        </p:nvCxnSpPr>
        <p:spPr>
          <a:xfrm flipH="1">
            <a:off x="5536650" y="2761050"/>
            <a:ext cx="733800" cy="300"/>
          </a:xfrm>
          <a:prstGeom prst="straightConnector1">
            <a:avLst/>
          </a:prstGeom>
          <a:noFill/>
          <a:ln w="38100" cap="flat" cmpd="sng">
            <a:solidFill>
              <a:schemeClr val="lt2"/>
            </a:solidFill>
            <a:prstDash val="solid"/>
            <a:round/>
            <a:headEnd type="triangle" w="med" len="med"/>
            <a:tailEnd type="triangle" w="med" len="med"/>
          </a:ln>
        </p:spPr>
      </p:cxnSp>
      <p:cxnSp>
        <p:nvCxnSpPr>
          <p:cNvPr id="743" name="Google Shape;743;p33"/>
          <p:cNvCxnSpPr/>
          <p:nvPr/>
        </p:nvCxnSpPr>
        <p:spPr>
          <a:xfrm rot="10800000">
            <a:off x="4100525" y="2078925"/>
            <a:ext cx="0" cy="292800"/>
          </a:xfrm>
          <a:prstGeom prst="straightConnector1">
            <a:avLst/>
          </a:prstGeom>
          <a:noFill/>
          <a:ln w="28575" cap="flat" cmpd="sng">
            <a:solidFill>
              <a:schemeClr val="lt2"/>
            </a:solidFill>
            <a:prstDash val="solid"/>
            <a:round/>
            <a:headEnd type="none" w="med" len="med"/>
            <a:tailEnd type="triangle" w="med" len="med"/>
          </a:ln>
        </p:spPr>
      </p:cxnSp>
      <p:cxnSp>
        <p:nvCxnSpPr>
          <p:cNvPr id="744" name="Google Shape;744;p33"/>
          <p:cNvCxnSpPr/>
          <p:nvPr/>
        </p:nvCxnSpPr>
        <p:spPr>
          <a:xfrm>
            <a:off x="5048250" y="2071700"/>
            <a:ext cx="4800" cy="295200"/>
          </a:xfrm>
          <a:prstGeom prst="straightConnector1">
            <a:avLst/>
          </a:prstGeom>
          <a:noFill/>
          <a:ln w="28575" cap="flat" cmpd="sng">
            <a:solidFill>
              <a:schemeClr val="lt2"/>
            </a:solidFill>
            <a:prstDash val="solid"/>
            <a:round/>
            <a:headEnd type="none" w="med" len="med"/>
            <a:tailEnd type="triangle" w="med" len="med"/>
          </a:ln>
        </p:spPr>
      </p:cxnSp>
      <p:cxnSp>
        <p:nvCxnSpPr>
          <p:cNvPr id="745" name="Google Shape;745;p33"/>
          <p:cNvCxnSpPr/>
          <p:nvPr/>
        </p:nvCxnSpPr>
        <p:spPr>
          <a:xfrm>
            <a:off x="5048250" y="3149950"/>
            <a:ext cx="4800" cy="295200"/>
          </a:xfrm>
          <a:prstGeom prst="straightConnector1">
            <a:avLst/>
          </a:prstGeom>
          <a:noFill/>
          <a:ln w="28575" cap="flat" cmpd="sng">
            <a:solidFill>
              <a:schemeClr val="lt2"/>
            </a:solidFill>
            <a:prstDash val="solid"/>
            <a:round/>
            <a:headEnd type="none" w="med" len="med"/>
            <a:tailEnd type="triangle" w="med" len="med"/>
          </a:ln>
        </p:spPr>
      </p:cxnSp>
      <p:cxnSp>
        <p:nvCxnSpPr>
          <p:cNvPr id="746" name="Google Shape;746;p33"/>
          <p:cNvCxnSpPr/>
          <p:nvPr/>
        </p:nvCxnSpPr>
        <p:spPr>
          <a:xfrm rot="10800000">
            <a:off x="4100525" y="3151000"/>
            <a:ext cx="0" cy="304200"/>
          </a:xfrm>
          <a:prstGeom prst="straightConnector1">
            <a:avLst/>
          </a:prstGeom>
          <a:noFill/>
          <a:ln w="28575" cap="flat" cmpd="sng">
            <a:solidFill>
              <a:schemeClr val="lt2"/>
            </a:solidFill>
            <a:prstDash val="solid"/>
            <a:round/>
            <a:headEnd type="none" w="med" len="med"/>
            <a:tailEnd type="triangl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3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Simple Addressing</a:t>
            </a:r>
            <a:endParaRPr sz="2400" dirty="0"/>
          </a:p>
        </p:txBody>
      </p:sp>
      <p:sp>
        <p:nvSpPr>
          <p:cNvPr id="752" name="Google Shape;752;p34"/>
          <p:cNvSpPr txBox="1">
            <a:spLocks noGrp="1"/>
          </p:cNvSpPr>
          <p:nvPr>
            <p:ph type="title" idx="3"/>
          </p:nvPr>
        </p:nvSpPr>
        <p:spPr>
          <a:xfrm>
            <a:off x="3607350" y="2352300"/>
            <a:ext cx="1929300" cy="817800"/>
          </a:xfrm>
          <a:prstGeom prst="rect">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Control</a:t>
            </a:r>
            <a:endParaRPr sz="1800" dirty="0">
              <a:solidFill>
                <a:schemeClr val="dk2"/>
              </a:solidFill>
            </a:endParaRPr>
          </a:p>
          <a:p>
            <a:pPr marL="0" lvl="0" indent="0" algn="ctr" rtl="0">
              <a:spcBef>
                <a:spcPts val="0"/>
              </a:spcBef>
              <a:spcAft>
                <a:spcPts val="0"/>
              </a:spcAft>
              <a:buNone/>
            </a:pPr>
            <a:r>
              <a:rPr lang="en" sz="1800">
                <a:solidFill>
                  <a:schemeClr val="dk2"/>
                </a:solidFill>
              </a:rPr>
              <a:t>Unit</a:t>
            </a:r>
            <a:endParaRPr sz="1800" dirty="0">
              <a:solidFill>
                <a:schemeClr val="dk2"/>
              </a:solidFill>
            </a:endParaRPr>
          </a:p>
        </p:txBody>
      </p:sp>
      <p:sp>
        <p:nvSpPr>
          <p:cNvPr id="753" name="Google Shape;753;p34"/>
          <p:cNvSpPr/>
          <p:nvPr/>
        </p:nvSpPr>
        <p:spPr>
          <a:xfrm>
            <a:off x="1158150" y="2352150"/>
            <a:ext cx="1715400" cy="8178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Program Memory</a:t>
            </a:r>
            <a:endParaRPr dirty="0"/>
          </a:p>
        </p:txBody>
      </p:sp>
      <p:sp>
        <p:nvSpPr>
          <p:cNvPr id="754" name="Google Shape;754;p34"/>
          <p:cNvSpPr/>
          <p:nvPr/>
        </p:nvSpPr>
        <p:spPr>
          <a:xfrm>
            <a:off x="6270450" y="2354250"/>
            <a:ext cx="1715400" cy="8136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Data Memory</a:t>
            </a:r>
            <a:endParaRPr sz="1800" b="1" dirty="0">
              <a:solidFill>
                <a:schemeClr val="dk1"/>
              </a:solidFill>
              <a:latin typeface="Michroma"/>
              <a:ea typeface="Michroma"/>
              <a:cs typeface="Michroma"/>
              <a:sym typeface="Michroma"/>
            </a:endParaRPr>
          </a:p>
        </p:txBody>
      </p:sp>
      <p:sp>
        <p:nvSpPr>
          <p:cNvPr id="755" name="Google Shape;755;p34"/>
          <p:cNvSpPr txBox="1">
            <a:spLocks noGrp="1"/>
          </p:cNvSpPr>
          <p:nvPr>
            <p:ph type="title" idx="3"/>
          </p:nvPr>
        </p:nvSpPr>
        <p:spPr>
          <a:xfrm>
            <a:off x="3607350" y="1276100"/>
            <a:ext cx="1929300" cy="817800"/>
          </a:xfrm>
          <a:prstGeom prst="rect">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ALU</a:t>
            </a:r>
            <a:endParaRPr sz="2400" dirty="0">
              <a:solidFill>
                <a:schemeClr val="dk2"/>
              </a:solidFill>
            </a:endParaRPr>
          </a:p>
        </p:txBody>
      </p:sp>
      <p:cxnSp>
        <p:nvCxnSpPr>
          <p:cNvPr id="756" name="Google Shape;756;p34"/>
          <p:cNvCxnSpPr>
            <a:stCxn id="753" idx="3"/>
            <a:endCxn id="752" idx="1"/>
          </p:cNvCxnSpPr>
          <p:nvPr/>
        </p:nvCxnSpPr>
        <p:spPr>
          <a:xfrm>
            <a:off x="2873550" y="2761050"/>
            <a:ext cx="733800" cy="300"/>
          </a:xfrm>
          <a:prstGeom prst="straightConnector1">
            <a:avLst/>
          </a:prstGeom>
          <a:noFill/>
          <a:ln w="38100" cap="flat" cmpd="sng">
            <a:solidFill>
              <a:schemeClr val="lt2"/>
            </a:solidFill>
            <a:prstDash val="solid"/>
            <a:round/>
            <a:headEnd type="none" w="med" len="med"/>
            <a:tailEnd type="triangle" w="med" len="med"/>
          </a:ln>
        </p:spPr>
      </p:cxnSp>
      <p:cxnSp>
        <p:nvCxnSpPr>
          <p:cNvPr id="757" name="Google Shape;757;p34"/>
          <p:cNvCxnSpPr>
            <a:stCxn id="754" idx="1"/>
            <a:endCxn id="752" idx="3"/>
          </p:cNvCxnSpPr>
          <p:nvPr/>
        </p:nvCxnSpPr>
        <p:spPr>
          <a:xfrm flipH="1">
            <a:off x="5536650" y="2761050"/>
            <a:ext cx="733800" cy="300"/>
          </a:xfrm>
          <a:prstGeom prst="straightConnector1">
            <a:avLst/>
          </a:prstGeom>
          <a:noFill/>
          <a:ln w="38100" cap="flat" cmpd="sng">
            <a:solidFill>
              <a:schemeClr val="lt2"/>
            </a:solidFill>
            <a:prstDash val="solid"/>
            <a:round/>
            <a:headEnd type="triangle" w="med" len="med"/>
            <a:tailEnd type="triangle" w="med" len="med"/>
          </a:ln>
        </p:spPr>
      </p:cxnSp>
      <p:cxnSp>
        <p:nvCxnSpPr>
          <p:cNvPr id="758" name="Google Shape;758;p34"/>
          <p:cNvCxnSpPr/>
          <p:nvPr/>
        </p:nvCxnSpPr>
        <p:spPr>
          <a:xfrm rot="10800000">
            <a:off x="4100525" y="2078925"/>
            <a:ext cx="0" cy="292800"/>
          </a:xfrm>
          <a:prstGeom prst="straightConnector1">
            <a:avLst/>
          </a:prstGeom>
          <a:noFill/>
          <a:ln w="28575" cap="flat" cmpd="sng">
            <a:solidFill>
              <a:schemeClr val="lt2"/>
            </a:solidFill>
            <a:prstDash val="solid"/>
            <a:round/>
            <a:headEnd type="none" w="med" len="med"/>
            <a:tailEnd type="triangle" w="med" len="med"/>
          </a:ln>
        </p:spPr>
      </p:cxnSp>
      <p:cxnSp>
        <p:nvCxnSpPr>
          <p:cNvPr id="759" name="Google Shape;759;p34"/>
          <p:cNvCxnSpPr/>
          <p:nvPr/>
        </p:nvCxnSpPr>
        <p:spPr>
          <a:xfrm>
            <a:off x="5048250" y="2071700"/>
            <a:ext cx="4800" cy="295200"/>
          </a:xfrm>
          <a:prstGeom prst="straightConnector1">
            <a:avLst/>
          </a:prstGeom>
          <a:noFill/>
          <a:ln w="28575" cap="flat" cmpd="sng">
            <a:solidFill>
              <a:schemeClr val="lt2"/>
            </a:solidFill>
            <a:prstDash val="solid"/>
            <a:round/>
            <a:headEnd type="none" w="med" len="med"/>
            <a:tailEnd type="triangle" w="med" len="med"/>
          </a:ln>
        </p:spPr>
      </p:cxnSp>
      <p:cxnSp>
        <p:nvCxnSpPr>
          <p:cNvPr id="760" name="Google Shape;760;p34"/>
          <p:cNvCxnSpPr/>
          <p:nvPr/>
        </p:nvCxnSpPr>
        <p:spPr>
          <a:xfrm rot="10800000">
            <a:off x="1533450" y="2093100"/>
            <a:ext cx="0" cy="258300"/>
          </a:xfrm>
          <a:prstGeom prst="straightConnector1">
            <a:avLst/>
          </a:prstGeom>
          <a:noFill/>
          <a:ln w="38100" cap="flat" cmpd="sng">
            <a:solidFill>
              <a:schemeClr val="lt2"/>
            </a:solidFill>
            <a:prstDash val="solid"/>
            <a:round/>
            <a:headEnd type="none" w="med" len="med"/>
            <a:tailEnd type="none" w="med" len="med"/>
          </a:ln>
        </p:spPr>
      </p:cxnSp>
      <p:sp>
        <p:nvSpPr>
          <p:cNvPr id="761" name="Google Shape;761;p34"/>
          <p:cNvSpPr txBox="1">
            <a:spLocks noGrp="1"/>
          </p:cNvSpPr>
          <p:nvPr>
            <p:ph type="title" idx="3"/>
          </p:nvPr>
        </p:nvSpPr>
        <p:spPr>
          <a:xfrm>
            <a:off x="1051200" y="1313475"/>
            <a:ext cx="9645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Page</a:t>
            </a:r>
            <a:endParaRPr sz="1800" dirty="0">
              <a:solidFill>
                <a:schemeClr val="dk2"/>
              </a:solidFill>
            </a:endParaRPr>
          </a:p>
        </p:txBody>
      </p:sp>
      <p:sp>
        <p:nvSpPr>
          <p:cNvPr id="762" name="Google Shape;762;p34"/>
          <p:cNvSpPr txBox="1">
            <a:spLocks noGrp="1"/>
          </p:cNvSpPr>
          <p:nvPr>
            <p:ph type="title" idx="3"/>
          </p:nvPr>
        </p:nvSpPr>
        <p:spPr>
          <a:xfrm>
            <a:off x="2190300" y="1305900"/>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PC</a:t>
            </a:r>
            <a:endParaRPr sz="1800" dirty="0">
              <a:solidFill>
                <a:schemeClr val="dk2"/>
              </a:solidFill>
            </a:endParaRPr>
          </a:p>
        </p:txBody>
      </p:sp>
      <p:cxnSp>
        <p:nvCxnSpPr>
          <p:cNvPr id="763" name="Google Shape;763;p34"/>
          <p:cNvCxnSpPr/>
          <p:nvPr/>
        </p:nvCxnSpPr>
        <p:spPr>
          <a:xfrm rot="10800000">
            <a:off x="2585400" y="2078925"/>
            <a:ext cx="0" cy="258300"/>
          </a:xfrm>
          <a:prstGeom prst="straightConnector1">
            <a:avLst/>
          </a:prstGeom>
          <a:noFill/>
          <a:ln w="38100" cap="flat" cmpd="sng">
            <a:solidFill>
              <a:schemeClr val="lt2"/>
            </a:solidFill>
            <a:prstDash val="solid"/>
            <a:round/>
            <a:headEnd type="none" w="med" len="med"/>
            <a:tailEnd type="none" w="med" len="med"/>
          </a:ln>
        </p:spPr>
      </p:cxnSp>
      <p:cxnSp>
        <p:nvCxnSpPr>
          <p:cNvPr id="764" name="Google Shape;764;p34"/>
          <p:cNvCxnSpPr/>
          <p:nvPr/>
        </p:nvCxnSpPr>
        <p:spPr>
          <a:xfrm rot="10800000">
            <a:off x="6584600" y="2080950"/>
            <a:ext cx="0" cy="282600"/>
          </a:xfrm>
          <a:prstGeom prst="straightConnector1">
            <a:avLst/>
          </a:prstGeom>
          <a:noFill/>
          <a:ln w="38100" cap="flat" cmpd="sng">
            <a:solidFill>
              <a:schemeClr val="lt2"/>
            </a:solidFill>
            <a:prstDash val="solid"/>
            <a:round/>
            <a:headEnd type="none" w="med" len="med"/>
            <a:tailEnd type="none" w="med" len="med"/>
          </a:ln>
        </p:spPr>
      </p:cxnSp>
      <p:sp>
        <p:nvSpPr>
          <p:cNvPr id="765" name="Google Shape;765;p34"/>
          <p:cNvSpPr txBox="1">
            <a:spLocks noGrp="1"/>
          </p:cNvSpPr>
          <p:nvPr>
            <p:ph type="title" idx="3"/>
          </p:nvPr>
        </p:nvSpPr>
        <p:spPr>
          <a:xfrm>
            <a:off x="6189500" y="130692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X</a:t>
            </a:r>
            <a:endParaRPr sz="1800" dirty="0">
              <a:solidFill>
                <a:schemeClr val="dk2"/>
              </a:solidFill>
            </a:endParaRPr>
          </a:p>
        </p:txBody>
      </p:sp>
      <p:sp>
        <p:nvSpPr>
          <p:cNvPr id="766" name="Google Shape;766;p34"/>
          <p:cNvSpPr txBox="1">
            <a:spLocks noGrp="1"/>
          </p:cNvSpPr>
          <p:nvPr>
            <p:ph type="title" idx="3"/>
          </p:nvPr>
        </p:nvSpPr>
        <p:spPr>
          <a:xfrm>
            <a:off x="7269300" y="130692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Y</a:t>
            </a:r>
            <a:endParaRPr sz="1800" dirty="0">
              <a:solidFill>
                <a:schemeClr val="dk2"/>
              </a:solidFill>
            </a:endParaRPr>
          </a:p>
        </p:txBody>
      </p:sp>
      <p:cxnSp>
        <p:nvCxnSpPr>
          <p:cNvPr id="767" name="Google Shape;767;p34"/>
          <p:cNvCxnSpPr/>
          <p:nvPr/>
        </p:nvCxnSpPr>
        <p:spPr>
          <a:xfrm rot="10800000">
            <a:off x="7664400" y="2080950"/>
            <a:ext cx="0" cy="282600"/>
          </a:xfrm>
          <a:prstGeom prst="straightConnector1">
            <a:avLst/>
          </a:prstGeom>
          <a:noFill/>
          <a:ln w="38100" cap="flat" cmpd="sng">
            <a:solidFill>
              <a:schemeClr val="lt2"/>
            </a:solidFill>
            <a:prstDash val="solid"/>
            <a:round/>
            <a:headEnd type="none" w="med" len="med"/>
            <a:tailEnd type="none" w="med" len="med"/>
          </a:ln>
        </p:spPr>
      </p:cxnSp>
      <p:sp>
        <p:nvSpPr>
          <p:cNvPr id="768" name="Google Shape;768;p34"/>
          <p:cNvSpPr txBox="1">
            <a:spLocks noGrp="1"/>
          </p:cNvSpPr>
          <p:nvPr>
            <p:ph type="subTitle" idx="1"/>
          </p:nvPr>
        </p:nvSpPr>
        <p:spPr>
          <a:xfrm>
            <a:off x="547050" y="3450525"/>
            <a:ext cx="2937600" cy="651600"/>
          </a:xfrm>
          <a:prstGeom prst="rect">
            <a:avLst/>
          </a:prstGeom>
        </p:spPr>
        <p:txBody>
          <a:bodyPr spcFirstLastPara="1" wrap="square" lIns="91425" tIns="91425" rIns="91425" bIns="91425" anchor="ctr" anchorCtr="0">
            <a:noAutofit/>
          </a:bodyPr>
          <a:lstStyle/>
          <a:p>
            <a:pPr marL="457200" lvl="0" indent="-342900" algn="l" rtl="0">
              <a:spcBef>
                <a:spcPts val="0"/>
              </a:spcBef>
              <a:spcAft>
                <a:spcPts val="0"/>
              </a:spcAft>
              <a:buSzPts val="1800"/>
              <a:buChar char="●"/>
            </a:pPr>
            <a:r>
              <a:rPr lang="en" sz="1800"/>
              <a:t>8-bit </a:t>
            </a:r>
            <a:r>
              <a:rPr lang="en" sz="1800" b="1"/>
              <a:t>page </a:t>
            </a:r>
            <a:r>
              <a:rPr lang="en" sz="1800"/>
              <a:t>register</a:t>
            </a:r>
            <a:endParaRPr sz="1800" dirty="0"/>
          </a:p>
          <a:p>
            <a:pPr marL="457200" lvl="0" indent="-342900" algn="l" rtl="0">
              <a:spcBef>
                <a:spcPts val="0"/>
              </a:spcBef>
              <a:spcAft>
                <a:spcPts val="0"/>
              </a:spcAft>
              <a:buSzPts val="1800"/>
              <a:buChar char="●"/>
            </a:pPr>
            <a:r>
              <a:rPr lang="en" sz="1800"/>
              <a:t>Single 8-bit counter</a:t>
            </a:r>
            <a:endParaRPr sz="1800" dirty="0"/>
          </a:p>
        </p:txBody>
      </p:sp>
      <p:sp>
        <p:nvSpPr>
          <p:cNvPr id="769" name="Google Shape;769;p34"/>
          <p:cNvSpPr txBox="1">
            <a:spLocks noGrp="1"/>
          </p:cNvSpPr>
          <p:nvPr>
            <p:ph type="subTitle" idx="1"/>
          </p:nvPr>
        </p:nvSpPr>
        <p:spPr>
          <a:xfrm>
            <a:off x="5957700" y="3457075"/>
            <a:ext cx="2493300" cy="651600"/>
          </a:xfrm>
          <a:prstGeom prst="rect">
            <a:avLst/>
          </a:prstGeom>
        </p:spPr>
        <p:txBody>
          <a:bodyPr spcFirstLastPara="1" wrap="square" lIns="91425" tIns="91425" rIns="91425" bIns="91425" anchor="ctr" anchorCtr="0">
            <a:noAutofit/>
          </a:bodyPr>
          <a:lstStyle/>
          <a:p>
            <a:pPr marL="457200" lvl="0" indent="-342900" algn="l" rtl="0">
              <a:spcBef>
                <a:spcPts val="0"/>
              </a:spcBef>
              <a:spcAft>
                <a:spcPts val="0"/>
              </a:spcAft>
              <a:buSzPts val="1800"/>
              <a:buChar char="●"/>
            </a:pPr>
            <a:r>
              <a:rPr lang="en" sz="1800"/>
              <a:t>8-bit X register</a:t>
            </a:r>
            <a:endParaRPr sz="1800" dirty="0"/>
          </a:p>
          <a:p>
            <a:pPr marL="457200" lvl="0" indent="-342900" algn="l" rtl="0">
              <a:spcBef>
                <a:spcPts val="0"/>
              </a:spcBef>
              <a:spcAft>
                <a:spcPts val="0"/>
              </a:spcAft>
              <a:buSzPts val="1800"/>
              <a:buChar char="●"/>
            </a:pPr>
            <a:r>
              <a:rPr lang="en" sz="1800"/>
              <a:t>8-bit Y register</a:t>
            </a:r>
            <a:endParaRPr sz="1800" dirty="0"/>
          </a:p>
        </p:txBody>
      </p:sp>
      <p:sp>
        <p:nvSpPr>
          <p:cNvPr id="770" name="Google Shape;770;p34"/>
          <p:cNvSpPr txBox="1"/>
          <p:nvPr/>
        </p:nvSpPr>
        <p:spPr>
          <a:xfrm>
            <a:off x="2484250" y="1992525"/>
            <a:ext cx="10782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lt2"/>
                </a:solidFill>
                <a:latin typeface="Michroma"/>
                <a:ea typeface="Michroma"/>
                <a:cs typeface="Michroma"/>
                <a:sym typeface="Michroma"/>
              </a:rPr>
              <a:t>-8 bit</a:t>
            </a:r>
            <a:endParaRPr sz="1600" b="1" dirty="0">
              <a:solidFill>
                <a:schemeClr val="lt2"/>
              </a:solidFill>
              <a:latin typeface="Michroma"/>
              <a:ea typeface="Michroma"/>
              <a:cs typeface="Michroma"/>
              <a:sym typeface="Michroma"/>
            </a:endParaRPr>
          </a:p>
        </p:txBody>
      </p:sp>
      <p:sp>
        <p:nvSpPr>
          <p:cNvPr id="771" name="Google Shape;771;p34"/>
          <p:cNvSpPr txBox="1"/>
          <p:nvPr/>
        </p:nvSpPr>
        <p:spPr>
          <a:xfrm>
            <a:off x="1433575" y="1992525"/>
            <a:ext cx="10782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lt2"/>
                </a:solidFill>
                <a:latin typeface="Michroma"/>
                <a:ea typeface="Michroma"/>
                <a:cs typeface="Michroma"/>
                <a:sym typeface="Michroma"/>
              </a:rPr>
              <a:t>-8 bit</a:t>
            </a:r>
            <a:endParaRPr sz="1600" b="1" dirty="0">
              <a:solidFill>
                <a:schemeClr val="lt2"/>
              </a:solidFill>
              <a:latin typeface="Michroma"/>
              <a:ea typeface="Michroma"/>
              <a:cs typeface="Michroma"/>
              <a:sym typeface="Michroma"/>
            </a:endParaRPr>
          </a:p>
        </p:txBody>
      </p:sp>
      <p:sp>
        <p:nvSpPr>
          <p:cNvPr id="772" name="Google Shape;772;p34"/>
          <p:cNvSpPr txBox="1"/>
          <p:nvPr/>
        </p:nvSpPr>
        <p:spPr>
          <a:xfrm>
            <a:off x="2842300" y="2297275"/>
            <a:ext cx="641400" cy="116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600" b="1" dirty="0">
              <a:solidFill>
                <a:schemeClr val="lt2"/>
              </a:solidFill>
              <a:latin typeface="Michroma"/>
              <a:ea typeface="Michroma"/>
              <a:cs typeface="Michroma"/>
              <a:sym typeface="Michroma"/>
            </a:endParaRPr>
          </a:p>
          <a:p>
            <a:pPr marL="0" lvl="0" indent="0" algn="ctr" rtl="0">
              <a:spcBef>
                <a:spcPts val="0"/>
              </a:spcBef>
              <a:spcAft>
                <a:spcPts val="0"/>
              </a:spcAft>
              <a:buNone/>
            </a:pPr>
            <a:r>
              <a:rPr lang="en" sz="1600" b="1">
                <a:solidFill>
                  <a:schemeClr val="lt2"/>
                </a:solidFill>
                <a:latin typeface="Michroma"/>
                <a:ea typeface="Michroma"/>
                <a:cs typeface="Michroma"/>
                <a:sym typeface="Michroma"/>
              </a:rPr>
              <a:t>|</a:t>
            </a:r>
            <a:endParaRPr sz="1600" b="1" dirty="0">
              <a:solidFill>
                <a:schemeClr val="lt2"/>
              </a:solidFill>
              <a:latin typeface="Michroma"/>
              <a:ea typeface="Michroma"/>
              <a:cs typeface="Michroma"/>
              <a:sym typeface="Michroma"/>
            </a:endParaRPr>
          </a:p>
          <a:p>
            <a:pPr marL="0" lvl="0" indent="0" algn="ctr" rtl="0">
              <a:spcBef>
                <a:spcPts val="0"/>
              </a:spcBef>
              <a:spcAft>
                <a:spcPts val="0"/>
              </a:spcAft>
              <a:buNone/>
            </a:pPr>
            <a:r>
              <a:rPr lang="en" sz="1600" b="1">
                <a:solidFill>
                  <a:schemeClr val="lt2"/>
                </a:solidFill>
                <a:latin typeface="Michroma"/>
                <a:ea typeface="Michroma"/>
                <a:cs typeface="Michroma"/>
                <a:sym typeface="Michroma"/>
              </a:rPr>
              <a:t>8</a:t>
            </a:r>
            <a:endParaRPr sz="1600" b="1" dirty="0">
              <a:solidFill>
                <a:schemeClr val="lt2"/>
              </a:solidFill>
              <a:latin typeface="Michroma"/>
              <a:ea typeface="Michroma"/>
              <a:cs typeface="Michroma"/>
              <a:sym typeface="Michroma"/>
            </a:endParaRPr>
          </a:p>
          <a:p>
            <a:pPr marL="0" lvl="0" indent="0" algn="ctr" rtl="0">
              <a:spcBef>
                <a:spcPts val="0"/>
              </a:spcBef>
              <a:spcAft>
                <a:spcPts val="0"/>
              </a:spcAft>
              <a:buNone/>
            </a:pPr>
            <a:r>
              <a:rPr lang="en" sz="1600" b="1">
                <a:solidFill>
                  <a:schemeClr val="lt2"/>
                </a:solidFill>
                <a:latin typeface="Michroma"/>
                <a:ea typeface="Michroma"/>
                <a:cs typeface="Michroma"/>
                <a:sym typeface="Michroma"/>
              </a:rPr>
              <a:t>bit</a:t>
            </a:r>
            <a:endParaRPr sz="1600" b="1" dirty="0">
              <a:solidFill>
                <a:schemeClr val="lt2"/>
              </a:solidFill>
              <a:latin typeface="Michroma"/>
              <a:ea typeface="Michroma"/>
              <a:cs typeface="Michroma"/>
              <a:sym typeface="Michroma"/>
            </a:endParaRPr>
          </a:p>
        </p:txBody>
      </p:sp>
      <p:sp>
        <p:nvSpPr>
          <p:cNvPr id="773" name="Google Shape;773;p34"/>
          <p:cNvSpPr txBox="1">
            <a:spLocks noGrp="1"/>
          </p:cNvSpPr>
          <p:nvPr>
            <p:ph type="subTitle" idx="1"/>
          </p:nvPr>
        </p:nvSpPr>
        <p:spPr>
          <a:xfrm>
            <a:off x="3103200" y="3457075"/>
            <a:ext cx="2937600" cy="651600"/>
          </a:xfrm>
          <a:prstGeom prst="rect">
            <a:avLst/>
          </a:prstGeom>
        </p:spPr>
        <p:txBody>
          <a:bodyPr spcFirstLastPara="1" wrap="square" lIns="91425" tIns="91425" rIns="91425" bIns="91425" anchor="ctr" anchorCtr="0">
            <a:noAutofit/>
          </a:bodyPr>
          <a:lstStyle/>
          <a:p>
            <a:pPr marL="457200" lvl="0" indent="-342900" algn="l" rtl="0">
              <a:spcBef>
                <a:spcPts val="0"/>
              </a:spcBef>
              <a:spcAft>
                <a:spcPts val="0"/>
              </a:spcAft>
              <a:buSzPts val="1800"/>
              <a:buChar char="●"/>
            </a:pPr>
            <a:r>
              <a:rPr lang="en" sz="1800"/>
              <a:t>No address bus needed</a:t>
            </a:r>
            <a:endParaRPr sz="1800" dirty="0"/>
          </a:p>
          <a:p>
            <a:pPr marL="457200" lvl="0" indent="-342900" algn="l" rtl="0">
              <a:spcBef>
                <a:spcPts val="0"/>
              </a:spcBef>
              <a:spcAft>
                <a:spcPts val="0"/>
              </a:spcAft>
              <a:buSzPts val="1800"/>
              <a:buChar char="●"/>
            </a:pPr>
            <a:r>
              <a:rPr lang="en" sz="1800"/>
              <a:t>*one index per memory</a:t>
            </a:r>
            <a:endParaRPr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7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6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68">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69">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6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3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CPU Addressing</a:t>
            </a:r>
            <a:endParaRPr dirty="0"/>
          </a:p>
        </p:txBody>
      </p:sp>
      <p:pic>
        <p:nvPicPr>
          <p:cNvPr id="779" name="Google Shape;779;p35"/>
          <p:cNvPicPr preferRelativeResize="0"/>
          <p:nvPr/>
        </p:nvPicPr>
        <p:blipFill>
          <a:blip r:embed="rId3">
            <a:alphaModFix/>
          </a:blip>
          <a:stretch>
            <a:fillRect/>
          </a:stretch>
        </p:blipFill>
        <p:spPr>
          <a:xfrm>
            <a:off x="1655012" y="1170125"/>
            <a:ext cx="5833978" cy="3433976"/>
          </a:xfrm>
          <a:prstGeom prst="rect">
            <a:avLst/>
          </a:prstGeom>
          <a:noFill/>
          <a:ln>
            <a:noFill/>
          </a:ln>
        </p:spPr>
      </p:pic>
      <p:sp>
        <p:nvSpPr>
          <p:cNvPr id="780" name="Google Shape;780;p35"/>
          <p:cNvSpPr/>
          <p:nvPr/>
        </p:nvSpPr>
        <p:spPr>
          <a:xfrm>
            <a:off x="4838700" y="1647825"/>
            <a:ext cx="790500" cy="10146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1" name="Google Shape;781;p35"/>
          <p:cNvSpPr/>
          <p:nvPr/>
        </p:nvSpPr>
        <p:spPr>
          <a:xfrm>
            <a:off x="4838700" y="2862275"/>
            <a:ext cx="790500" cy="6288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2" name="Google Shape;782;p35"/>
          <p:cNvSpPr/>
          <p:nvPr/>
        </p:nvSpPr>
        <p:spPr>
          <a:xfrm>
            <a:off x="3586175" y="2338400"/>
            <a:ext cx="1252500" cy="5238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3" name="Google Shape;783;p35"/>
          <p:cNvSpPr txBox="1">
            <a:spLocks noGrp="1"/>
          </p:cNvSpPr>
          <p:nvPr>
            <p:ph type="title" idx="4294967295"/>
          </p:nvPr>
        </p:nvSpPr>
        <p:spPr>
          <a:xfrm>
            <a:off x="1949475" y="2285900"/>
            <a:ext cx="1584300" cy="628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400">
                <a:latin typeface="Cairo"/>
                <a:ea typeface="Cairo"/>
                <a:cs typeface="Cairo"/>
                <a:sym typeface="Cairo"/>
              </a:rPr>
              <a:t>Program Counter</a:t>
            </a:r>
            <a:endParaRPr sz="2400" dirty="0">
              <a:latin typeface="Cairo"/>
              <a:ea typeface="Cairo"/>
              <a:cs typeface="Cairo"/>
              <a:sym typeface="Cairo"/>
            </a:endParaRPr>
          </a:p>
        </p:txBody>
      </p:sp>
      <p:sp>
        <p:nvSpPr>
          <p:cNvPr id="784" name="Google Shape;784;p35"/>
          <p:cNvSpPr txBox="1">
            <a:spLocks noGrp="1"/>
          </p:cNvSpPr>
          <p:nvPr>
            <p:ph type="title" idx="4294967295"/>
          </p:nvPr>
        </p:nvSpPr>
        <p:spPr>
          <a:xfrm>
            <a:off x="5662525" y="2862275"/>
            <a:ext cx="1584300" cy="62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Page Register</a:t>
            </a:r>
            <a:endParaRPr sz="2400" dirty="0">
              <a:latin typeface="Cairo"/>
              <a:ea typeface="Cairo"/>
              <a:cs typeface="Cairo"/>
              <a:sym typeface="Cairo"/>
            </a:endParaRPr>
          </a:p>
        </p:txBody>
      </p:sp>
      <p:sp>
        <p:nvSpPr>
          <p:cNvPr id="785" name="Google Shape;785;p35"/>
          <p:cNvSpPr txBox="1">
            <a:spLocks noGrp="1"/>
          </p:cNvSpPr>
          <p:nvPr>
            <p:ph type="title" idx="4294967295"/>
          </p:nvPr>
        </p:nvSpPr>
        <p:spPr>
          <a:xfrm>
            <a:off x="5662525" y="1840725"/>
            <a:ext cx="1584300" cy="62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X Register Y Register</a:t>
            </a:r>
            <a:endParaRPr sz="2400" dirty="0">
              <a:latin typeface="Cairo"/>
              <a:ea typeface="Cairo"/>
              <a:cs typeface="Cairo"/>
              <a:sym typeface="Cair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sp>
        <p:nvSpPr>
          <p:cNvPr id="790" name="Google Shape;790;p3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Minimal ‘Toy’ Computer</a:t>
            </a:r>
            <a:endParaRPr sz="2400" dirty="0"/>
          </a:p>
        </p:txBody>
      </p:sp>
      <p:sp>
        <p:nvSpPr>
          <p:cNvPr id="791" name="Google Shape;791;p36"/>
          <p:cNvSpPr txBox="1">
            <a:spLocks noGrp="1"/>
          </p:cNvSpPr>
          <p:nvPr>
            <p:ph type="body" idx="4294967295"/>
          </p:nvPr>
        </p:nvSpPr>
        <p:spPr>
          <a:xfrm>
            <a:off x="720000" y="1215750"/>
            <a:ext cx="7704000" cy="3388200"/>
          </a:xfrm>
          <a:prstGeom prst="rect">
            <a:avLst/>
          </a:prstGeom>
        </p:spPr>
        <p:txBody>
          <a:bodyPr spcFirstLastPara="1" wrap="square" lIns="91425" tIns="91425" rIns="91425" bIns="91425" anchor="ctr" anchorCtr="0">
            <a:noAutofit/>
          </a:bodyPr>
          <a:lstStyle/>
          <a:p>
            <a:pPr marL="457200" lvl="0" indent="-381000" algn="l" rtl="0">
              <a:spcBef>
                <a:spcPts val="0"/>
              </a:spcBef>
              <a:spcAft>
                <a:spcPts val="0"/>
              </a:spcAft>
              <a:buSzPts val="2400"/>
              <a:buChar char="●"/>
            </a:pPr>
            <a:r>
              <a:rPr lang="en" sz="2400"/>
              <a:t>Instructions are represented as a </a:t>
            </a:r>
            <a:r>
              <a:rPr lang="en" sz="2400" b="1"/>
              <a:t>Control Word</a:t>
            </a:r>
            <a:r>
              <a:rPr lang="en" sz="2400"/>
              <a:t> </a:t>
            </a:r>
            <a:endParaRPr sz="2400" dirty="0"/>
          </a:p>
          <a:p>
            <a:pPr marL="457200" lvl="0" indent="-381000" algn="l" rtl="0">
              <a:spcBef>
                <a:spcPts val="0"/>
              </a:spcBef>
              <a:spcAft>
                <a:spcPts val="0"/>
              </a:spcAft>
              <a:buSzPts val="2400"/>
              <a:buChar char="●"/>
            </a:pPr>
            <a:r>
              <a:rPr lang="en" sz="2400"/>
              <a:t>The Control Word defines: </a:t>
            </a:r>
            <a:endParaRPr sz="2400" dirty="0"/>
          </a:p>
          <a:p>
            <a:pPr marL="914400" lvl="1" indent="-381000" algn="l" rtl="0">
              <a:spcBef>
                <a:spcPts val="0"/>
              </a:spcBef>
              <a:spcAft>
                <a:spcPts val="0"/>
              </a:spcAft>
              <a:buSzPts val="2400"/>
              <a:buChar char="○"/>
            </a:pPr>
            <a:r>
              <a:rPr lang="en" sz="2400"/>
              <a:t>A data </a:t>
            </a:r>
            <a:r>
              <a:rPr lang="en" sz="2400" b="1"/>
              <a:t>Source</a:t>
            </a:r>
            <a:r>
              <a:rPr lang="en" sz="2400"/>
              <a:t> - program or data memory</a:t>
            </a:r>
            <a:endParaRPr sz="2400" dirty="0"/>
          </a:p>
          <a:p>
            <a:pPr marL="914400" lvl="1" indent="-381000" algn="l" rtl="0">
              <a:spcBef>
                <a:spcPts val="0"/>
              </a:spcBef>
              <a:spcAft>
                <a:spcPts val="0"/>
              </a:spcAft>
              <a:buSzPts val="2400"/>
              <a:buChar char="○"/>
            </a:pPr>
            <a:r>
              <a:rPr lang="en" sz="2400"/>
              <a:t>An </a:t>
            </a:r>
            <a:r>
              <a:rPr lang="en" sz="2400" b="1"/>
              <a:t>ALU</a:t>
            </a:r>
            <a:r>
              <a:rPr lang="en" sz="2400"/>
              <a:t> operation to perform - add A or 0</a:t>
            </a:r>
            <a:endParaRPr sz="2400" dirty="0"/>
          </a:p>
          <a:p>
            <a:pPr marL="914400" lvl="1" indent="-381000" algn="l" rtl="0">
              <a:spcBef>
                <a:spcPts val="0"/>
              </a:spcBef>
              <a:spcAft>
                <a:spcPts val="0"/>
              </a:spcAft>
              <a:buSzPts val="2400"/>
              <a:buChar char="○"/>
            </a:pPr>
            <a:r>
              <a:rPr lang="en" sz="2400"/>
              <a:t>A </a:t>
            </a:r>
            <a:r>
              <a:rPr lang="en" sz="2400" b="1"/>
              <a:t>Destination</a:t>
            </a:r>
            <a:r>
              <a:rPr lang="en" sz="2400"/>
              <a:t> - any register and/or data memory</a:t>
            </a:r>
            <a:endParaRPr sz="2400" dirty="0"/>
          </a:p>
          <a:p>
            <a:pPr marL="457200" lvl="0" indent="-381000" algn="l" rtl="0">
              <a:spcBef>
                <a:spcPts val="0"/>
              </a:spcBef>
              <a:spcAft>
                <a:spcPts val="0"/>
              </a:spcAft>
              <a:buSzPts val="2400"/>
              <a:buChar char="●"/>
            </a:pPr>
            <a:r>
              <a:rPr lang="en" sz="2400"/>
              <a:t>Every instruction is an ALU operation</a:t>
            </a:r>
            <a:endParaRPr sz="2400" dirty="0"/>
          </a:p>
          <a:p>
            <a:pPr marL="457200" lvl="0" indent="-381000" algn="l" rtl="0">
              <a:spcBef>
                <a:spcPts val="0"/>
              </a:spcBef>
              <a:spcAft>
                <a:spcPts val="0"/>
              </a:spcAft>
              <a:buSzPts val="2400"/>
              <a:buChar char="●"/>
            </a:pPr>
            <a:r>
              <a:rPr lang="en" sz="2400"/>
              <a:t>Every register takes its input from the ALU</a:t>
            </a:r>
            <a:endParaRP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9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Google Shape;796;p3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Does it Work?</a:t>
            </a:r>
            <a:endParaRPr sz="2400" dirty="0"/>
          </a:p>
        </p:txBody>
      </p:sp>
      <p:sp>
        <p:nvSpPr>
          <p:cNvPr id="797" name="Google Shape;797;p37"/>
          <p:cNvSpPr/>
          <p:nvPr/>
        </p:nvSpPr>
        <p:spPr>
          <a:xfrm>
            <a:off x="1158150" y="2352150"/>
            <a:ext cx="1715400" cy="18147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Program Memory</a:t>
            </a:r>
            <a:endParaRPr dirty="0"/>
          </a:p>
        </p:txBody>
      </p:sp>
      <p:sp>
        <p:nvSpPr>
          <p:cNvPr id="798" name="Google Shape;798;p37"/>
          <p:cNvSpPr/>
          <p:nvPr/>
        </p:nvSpPr>
        <p:spPr>
          <a:xfrm>
            <a:off x="6270450" y="2354250"/>
            <a:ext cx="1715400" cy="18147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Data Memory</a:t>
            </a:r>
            <a:endParaRPr sz="1800" b="1" dirty="0">
              <a:solidFill>
                <a:schemeClr val="dk1"/>
              </a:solidFill>
              <a:latin typeface="Michroma"/>
              <a:ea typeface="Michroma"/>
              <a:cs typeface="Michroma"/>
              <a:sym typeface="Michroma"/>
            </a:endParaRPr>
          </a:p>
        </p:txBody>
      </p:sp>
      <p:cxnSp>
        <p:nvCxnSpPr>
          <p:cNvPr id="799" name="Google Shape;799;p37"/>
          <p:cNvCxnSpPr>
            <a:endCxn id="800" idx="1"/>
          </p:cNvCxnSpPr>
          <p:nvPr/>
        </p:nvCxnSpPr>
        <p:spPr>
          <a:xfrm rot="10800000" flipH="1">
            <a:off x="2881300" y="2760200"/>
            <a:ext cx="558600" cy="6600"/>
          </a:xfrm>
          <a:prstGeom prst="straightConnector1">
            <a:avLst/>
          </a:prstGeom>
          <a:noFill/>
          <a:ln w="38100" cap="flat" cmpd="sng">
            <a:solidFill>
              <a:schemeClr val="lt2"/>
            </a:solidFill>
            <a:prstDash val="solid"/>
            <a:round/>
            <a:headEnd type="none" w="med" len="med"/>
            <a:tailEnd type="triangle" w="med" len="med"/>
          </a:ln>
        </p:spPr>
      </p:cxnSp>
      <p:cxnSp>
        <p:nvCxnSpPr>
          <p:cNvPr id="801" name="Google Shape;801;p37"/>
          <p:cNvCxnSpPr>
            <a:endCxn id="802" idx="3"/>
          </p:cNvCxnSpPr>
          <p:nvPr/>
        </p:nvCxnSpPr>
        <p:spPr>
          <a:xfrm rot="10800000">
            <a:off x="5760600" y="2763575"/>
            <a:ext cx="511500" cy="2100"/>
          </a:xfrm>
          <a:prstGeom prst="straightConnector1">
            <a:avLst/>
          </a:prstGeom>
          <a:noFill/>
          <a:ln w="38100" cap="flat" cmpd="sng">
            <a:solidFill>
              <a:schemeClr val="lt2"/>
            </a:solidFill>
            <a:prstDash val="solid"/>
            <a:round/>
            <a:headEnd type="triangle" w="med" len="med"/>
            <a:tailEnd type="none" w="med" len="med"/>
          </a:ln>
        </p:spPr>
      </p:cxnSp>
      <p:cxnSp>
        <p:nvCxnSpPr>
          <p:cNvPr id="803" name="Google Shape;803;p37"/>
          <p:cNvCxnSpPr/>
          <p:nvPr/>
        </p:nvCxnSpPr>
        <p:spPr>
          <a:xfrm rot="10800000">
            <a:off x="1533450" y="2093100"/>
            <a:ext cx="0" cy="258300"/>
          </a:xfrm>
          <a:prstGeom prst="straightConnector1">
            <a:avLst/>
          </a:prstGeom>
          <a:noFill/>
          <a:ln w="38100" cap="flat" cmpd="sng">
            <a:solidFill>
              <a:schemeClr val="lt2"/>
            </a:solidFill>
            <a:prstDash val="solid"/>
            <a:round/>
            <a:headEnd type="none" w="med" len="med"/>
            <a:tailEnd type="none" w="med" len="med"/>
          </a:ln>
        </p:spPr>
      </p:cxnSp>
      <p:cxnSp>
        <p:nvCxnSpPr>
          <p:cNvPr id="804" name="Google Shape;804;p37"/>
          <p:cNvCxnSpPr/>
          <p:nvPr/>
        </p:nvCxnSpPr>
        <p:spPr>
          <a:xfrm rot="10800000">
            <a:off x="6584600" y="2080950"/>
            <a:ext cx="0" cy="282600"/>
          </a:xfrm>
          <a:prstGeom prst="straightConnector1">
            <a:avLst/>
          </a:prstGeom>
          <a:noFill/>
          <a:ln w="38100" cap="flat" cmpd="sng">
            <a:solidFill>
              <a:schemeClr val="lt2"/>
            </a:solidFill>
            <a:prstDash val="solid"/>
            <a:round/>
            <a:headEnd type="none" w="med" len="med"/>
            <a:tailEnd type="none" w="med" len="med"/>
          </a:ln>
        </p:spPr>
      </p:cxnSp>
      <p:sp>
        <p:nvSpPr>
          <p:cNvPr id="805" name="Google Shape;805;p37"/>
          <p:cNvSpPr/>
          <p:nvPr/>
        </p:nvSpPr>
        <p:spPr>
          <a:xfrm>
            <a:off x="4205100" y="3404825"/>
            <a:ext cx="733800" cy="7383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3600" dirty="0">
              <a:solidFill>
                <a:schemeClr val="dk2"/>
              </a:solidFill>
            </a:endParaRPr>
          </a:p>
        </p:txBody>
      </p:sp>
      <p:cxnSp>
        <p:nvCxnSpPr>
          <p:cNvPr id="806" name="Google Shape;806;p37"/>
          <p:cNvCxnSpPr>
            <a:stCxn id="805" idx="6"/>
          </p:cNvCxnSpPr>
          <p:nvPr/>
        </p:nvCxnSpPr>
        <p:spPr>
          <a:xfrm rot="10800000" flipH="1">
            <a:off x="4938900" y="3767075"/>
            <a:ext cx="1328700" cy="6900"/>
          </a:xfrm>
          <a:prstGeom prst="straightConnector1">
            <a:avLst/>
          </a:prstGeom>
          <a:noFill/>
          <a:ln w="38100" cap="flat" cmpd="sng">
            <a:solidFill>
              <a:schemeClr val="lt2"/>
            </a:solidFill>
            <a:prstDash val="solid"/>
            <a:round/>
            <a:headEnd type="triangle" w="med" len="med"/>
            <a:tailEnd type="none" w="med" len="med"/>
          </a:ln>
        </p:spPr>
      </p:cxnSp>
      <p:cxnSp>
        <p:nvCxnSpPr>
          <p:cNvPr id="807" name="Google Shape;807;p37"/>
          <p:cNvCxnSpPr>
            <a:endCxn id="805" idx="2"/>
          </p:cNvCxnSpPr>
          <p:nvPr/>
        </p:nvCxnSpPr>
        <p:spPr>
          <a:xfrm>
            <a:off x="2886000" y="3762275"/>
            <a:ext cx="1319100" cy="11700"/>
          </a:xfrm>
          <a:prstGeom prst="straightConnector1">
            <a:avLst/>
          </a:prstGeom>
          <a:noFill/>
          <a:ln w="38100" cap="flat" cmpd="sng">
            <a:solidFill>
              <a:schemeClr val="lt2"/>
            </a:solidFill>
            <a:prstDash val="solid"/>
            <a:round/>
            <a:headEnd type="none" w="med" len="med"/>
            <a:tailEnd type="triangle" w="med" len="med"/>
          </a:ln>
        </p:spPr>
      </p:cxnSp>
      <p:cxnSp>
        <p:nvCxnSpPr>
          <p:cNvPr id="808" name="Google Shape;808;p37"/>
          <p:cNvCxnSpPr>
            <a:stCxn id="809" idx="3"/>
            <a:endCxn id="810" idx="1"/>
          </p:cNvCxnSpPr>
          <p:nvPr/>
        </p:nvCxnSpPr>
        <p:spPr>
          <a:xfrm>
            <a:off x="2980500" y="1684950"/>
            <a:ext cx="627000" cy="0"/>
          </a:xfrm>
          <a:prstGeom prst="straightConnector1">
            <a:avLst/>
          </a:prstGeom>
          <a:noFill/>
          <a:ln w="28575" cap="flat" cmpd="sng">
            <a:solidFill>
              <a:schemeClr val="lt2"/>
            </a:solidFill>
            <a:prstDash val="dash"/>
            <a:round/>
            <a:headEnd type="stealth" w="med" len="med"/>
            <a:tailEnd type="none" w="med" len="med"/>
          </a:ln>
        </p:spPr>
      </p:cxnSp>
      <p:cxnSp>
        <p:nvCxnSpPr>
          <p:cNvPr id="811" name="Google Shape;811;p37"/>
          <p:cNvCxnSpPr>
            <a:stCxn id="812" idx="1"/>
            <a:endCxn id="810" idx="3"/>
          </p:cNvCxnSpPr>
          <p:nvPr/>
        </p:nvCxnSpPr>
        <p:spPr>
          <a:xfrm rot="10800000">
            <a:off x="5536700" y="1685075"/>
            <a:ext cx="652800" cy="900"/>
          </a:xfrm>
          <a:prstGeom prst="straightConnector1">
            <a:avLst/>
          </a:prstGeom>
          <a:noFill/>
          <a:ln w="28575" cap="flat" cmpd="sng">
            <a:solidFill>
              <a:schemeClr val="lt2"/>
            </a:solidFill>
            <a:prstDash val="dash"/>
            <a:round/>
            <a:headEnd type="stealth" w="med" len="med"/>
            <a:tailEnd type="none" w="med" len="med"/>
          </a:ln>
        </p:spPr>
      </p:cxnSp>
      <p:cxnSp>
        <p:nvCxnSpPr>
          <p:cNvPr id="813" name="Google Shape;813;p37"/>
          <p:cNvCxnSpPr>
            <a:stCxn id="805" idx="1"/>
            <a:endCxn id="805" idx="5"/>
          </p:cNvCxnSpPr>
          <p:nvPr/>
        </p:nvCxnSpPr>
        <p:spPr>
          <a:xfrm>
            <a:off x="4312563" y="3512947"/>
            <a:ext cx="519000" cy="522000"/>
          </a:xfrm>
          <a:prstGeom prst="straightConnector1">
            <a:avLst/>
          </a:prstGeom>
          <a:noFill/>
          <a:ln w="38100" cap="flat" cmpd="sng">
            <a:solidFill>
              <a:schemeClr val="dk2"/>
            </a:solidFill>
            <a:prstDash val="solid"/>
            <a:round/>
            <a:headEnd type="none" w="med" len="med"/>
            <a:tailEnd type="none" w="med" len="med"/>
          </a:ln>
        </p:spPr>
      </p:cxnSp>
      <p:cxnSp>
        <p:nvCxnSpPr>
          <p:cNvPr id="814" name="Google Shape;814;p37"/>
          <p:cNvCxnSpPr>
            <a:stCxn id="805" idx="3"/>
            <a:endCxn id="805" idx="7"/>
          </p:cNvCxnSpPr>
          <p:nvPr/>
        </p:nvCxnSpPr>
        <p:spPr>
          <a:xfrm rot="10800000" flipH="1">
            <a:off x="4312563" y="3513003"/>
            <a:ext cx="519000" cy="522000"/>
          </a:xfrm>
          <a:prstGeom prst="straightConnector1">
            <a:avLst/>
          </a:prstGeom>
          <a:noFill/>
          <a:ln w="38100" cap="flat" cmpd="sng">
            <a:solidFill>
              <a:schemeClr val="dk2"/>
            </a:solidFill>
            <a:prstDash val="solid"/>
            <a:round/>
            <a:headEnd type="none" w="med" len="med"/>
            <a:tailEnd type="none" w="med" len="med"/>
          </a:ln>
        </p:spPr>
      </p:cxnSp>
      <p:sp>
        <p:nvSpPr>
          <p:cNvPr id="815" name="Google Shape;815;p37"/>
          <p:cNvSpPr txBox="1">
            <a:spLocks noGrp="1"/>
          </p:cNvSpPr>
          <p:nvPr>
            <p:ph type="title" idx="3"/>
          </p:nvPr>
        </p:nvSpPr>
        <p:spPr>
          <a:xfrm>
            <a:off x="1051200" y="1313475"/>
            <a:ext cx="9645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Page</a:t>
            </a:r>
            <a:endParaRPr sz="1800" dirty="0">
              <a:solidFill>
                <a:schemeClr val="dk2"/>
              </a:solidFill>
            </a:endParaRPr>
          </a:p>
        </p:txBody>
      </p:sp>
      <p:sp>
        <p:nvSpPr>
          <p:cNvPr id="812" name="Google Shape;812;p37"/>
          <p:cNvSpPr txBox="1">
            <a:spLocks noGrp="1"/>
          </p:cNvSpPr>
          <p:nvPr>
            <p:ph type="title" idx="3"/>
          </p:nvPr>
        </p:nvSpPr>
        <p:spPr>
          <a:xfrm>
            <a:off x="6189500" y="130692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X</a:t>
            </a:r>
            <a:endParaRPr sz="1800" dirty="0">
              <a:solidFill>
                <a:schemeClr val="dk2"/>
              </a:solidFill>
            </a:endParaRPr>
          </a:p>
        </p:txBody>
      </p:sp>
      <p:sp>
        <p:nvSpPr>
          <p:cNvPr id="809" name="Google Shape;809;p37"/>
          <p:cNvSpPr txBox="1">
            <a:spLocks noGrp="1"/>
          </p:cNvSpPr>
          <p:nvPr>
            <p:ph type="title" idx="3"/>
          </p:nvPr>
        </p:nvSpPr>
        <p:spPr>
          <a:xfrm>
            <a:off x="2190300" y="1305900"/>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PC</a:t>
            </a:r>
            <a:endParaRPr sz="1800" dirty="0">
              <a:solidFill>
                <a:schemeClr val="dk2"/>
              </a:solidFill>
            </a:endParaRPr>
          </a:p>
        </p:txBody>
      </p:sp>
      <p:cxnSp>
        <p:nvCxnSpPr>
          <p:cNvPr id="816" name="Google Shape;816;p37"/>
          <p:cNvCxnSpPr/>
          <p:nvPr/>
        </p:nvCxnSpPr>
        <p:spPr>
          <a:xfrm rot="10800000">
            <a:off x="2585400" y="2078925"/>
            <a:ext cx="0" cy="258300"/>
          </a:xfrm>
          <a:prstGeom prst="straightConnector1">
            <a:avLst/>
          </a:prstGeom>
          <a:noFill/>
          <a:ln w="38100" cap="flat" cmpd="sng">
            <a:solidFill>
              <a:schemeClr val="lt2"/>
            </a:solidFill>
            <a:prstDash val="solid"/>
            <a:round/>
            <a:headEnd type="none" w="med" len="med"/>
            <a:tailEnd type="none" w="med" len="med"/>
          </a:ln>
        </p:spPr>
      </p:cxnSp>
      <p:sp>
        <p:nvSpPr>
          <p:cNvPr id="817" name="Google Shape;817;p37"/>
          <p:cNvSpPr txBox="1">
            <a:spLocks noGrp="1"/>
          </p:cNvSpPr>
          <p:nvPr>
            <p:ph type="title" idx="3"/>
          </p:nvPr>
        </p:nvSpPr>
        <p:spPr>
          <a:xfrm>
            <a:off x="7269300" y="130692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Y</a:t>
            </a:r>
            <a:endParaRPr sz="1800" dirty="0">
              <a:solidFill>
                <a:schemeClr val="dk2"/>
              </a:solidFill>
            </a:endParaRPr>
          </a:p>
        </p:txBody>
      </p:sp>
      <p:cxnSp>
        <p:nvCxnSpPr>
          <p:cNvPr id="818" name="Google Shape;818;p37"/>
          <p:cNvCxnSpPr/>
          <p:nvPr/>
        </p:nvCxnSpPr>
        <p:spPr>
          <a:xfrm rot="10800000">
            <a:off x="7664400" y="2080950"/>
            <a:ext cx="0" cy="282600"/>
          </a:xfrm>
          <a:prstGeom prst="straightConnector1">
            <a:avLst/>
          </a:prstGeom>
          <a:noFill/>
          <a:ln w="38100" cap="flat" cmpd="sng">
            <a:solidFill>
              <a:schemeClr val="lt2"/>
            </a:solidFill>
            <a:prstDash val="solid"/>
            <a:round/>
            <a:headEnd type="none" w="med" len="med"/>
            <a:tailEnd type="none" w="med" len="med"/>
          </a:ln>
        </p:spPr>
      </p:cxnSp>
      <p:cxnSp>
        <p:nvCxnSpPr>
          <p:cNvPr id="819" name="Google Shape;819;p37"/>
          <p:cNvCxnSpPr>
            <a:stCxn id="817" idx="1"/>
            <a:endCxn id="812" idx="3"/>
          </p:cNvCxnSpPr>
          <p:nvPr/>
        </p:nvCxnSpPr>
        <p:spPr>
          <a:xfrm rot="10800000">
            <a:off x="6979800" y="1685975"/>
            <a:ext cx="289500" cy="0"/>
          </a:xfrm>
          <a:prstGeom prst="straightConnector1">
            <a:avLst/>
          </a:prstGeom>
          <a:noFill/>
          <a:ln w="28575" cap="flat" cmpd="sng">
            <a:solidFill>
              <a:schemeClr val="lt2"/>
            </a:solidFill>
            <a:prstDash val="dash"/>
            <a:round/>
            <a:headEnd type="stealth" w="med" len="med"/>
            <a:tailEnd type="none" w="med" len="med"/>
          </a:ln>
        </p:spPr>
      </p:cxnSp>
      <p:sp>
        <p:nvSpPr>
          <p:cNvPr id="800" name="Google Shape;800;p37"/>
          <p:cNvSpPr txBox="1">
            <a:spLocks noGrp="1"/>
          </p:cNvSpPr>
          <p:nvPr>
            <p:ph type="title" idx="3"/>
          </p:nvPr>
        </p:nvSpPr>
        <p:spPr>
          <a:xfrm>
            <a:off x="3439900" y="2381150"/>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CW</a:t>
            </a:r>
            <a:endParaRPr sz="1800" dirty="0">
              <a:solidFill>
                <a:schemeClr val="dk2"/>
              </a:solidFill>
            </a:endParaRPr>
          </a:p>
        </p:txBody>
      </p:sp>
      <p:sp>
        <p:nvSpPr>
          <p:cNvPr id="802" name="Google Shape;802;p37"/>
          <p:cNvSpPr txBox="1">
            <a:spLocks noGrp="1"/>
          </p:cNvSpPr>
          <p:nvPr>
            <p:ph type="title" idx="3"/>
          </p:nvPr>
        </p:nvSpPr>
        <p:spPr>
          <a:xfrm>
            <a:off x="4970400" y="238452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A</a:t>
            </a:r>
            <a:endParaRPr sz="1800" dirty="0">
              <a:solidFill>
                <a:schemeClr val="dk2"/>
              </a:solidFill>
            </a:endParaRPr>
          </a:p>
        </p:txBody>
      </p:sp>
      <p:sp>
        <p:nvSpPr>
          <p:cNvPr id="810" name="Google Shape;810;p37"/>
          <p:cNvSpPr txBox="1">
            <a:spLocks noGrp="1"/>
          </p:cNvSpPr>
          <p:nvPr>
            <p:ph type="title" idx="3"/>
          </p:nvPr>
        </p:nvSpPr>
        <p:spPr>
          <a:xfrm>
            <a:off x="3607350" y="1276100"/>
            <a:ext cx="1929300" cy="817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ALU</a:t>
            </a:r>
            <a:endParaRPr sz="2400" dirty="0">
              <a:solidFill>
                <a:schemeClr val="dk2"/>
              </a:solidFill>
            </a:endParaRPr>
          </a:p>
        </p:txBody>
      </p:sp>
      <p:cxnSp>
        <p:nvCxnSpPr>
          <p:cNvPr id="820" name="Google Shape;820;p37"/>
          <p:cNvCxnSpPr>
            <a:stCxn id="800" idx="0"/>
          </p:cNvCxnSpPr>
          <p:nvPr/>
        </p:nvCxnSpPr>
        <p:spPr>
          <a:xfrm rot="10800000">
            <a:off x="3835000" y="2076350"/>
            <a:ext cx="0" cy="304800"/>
          </a:xfrm>
          <a:prstGeom prst="straightConnector1">
            <a:avLst/>
          </a:prstGeom>
          <a:noFill/>
          <a:ln w="19050" cap="flat" cmpd="sng">
            <a:solidFill>
              <a:schemeClr val="lt2"/>
            </a:solidFill>
            <a:prstDash val="dash"/>
            <a:round/>
            <a:headEnd type="stealth" w="med" len="med"/>
            <a:tailEnd type="stealth" w="med" len="med"/>
          </a:ln>
        </p:spPr>
      </p:cxnSp>
      <p:cxnSp>
        <p:nvCxnSpPr>
          <p:cNvPr id="821" name="Google Shape;821;p37"/>
          <p:cNvCxnSpPr>
            <a:stCxn id="805" idx="0"/>
            <a:endCxn id="810" idx="2"/>
          </p:cNvCxnSpPr>
          <p:nvPr/>
        </p:nvCxnSpPr>
        <p:spPr>
          <a:xfrm rot="10800000">
            <a:off x="4572000" y="2093825"/>
            <a:ext cx="0" cy="1311000"/>
          </a:xfrm>
          <a:prstGeom prst="straightConnector1">
            <a:avLst/>
          </a:prstGeom>
          <a:noFill/>
          <a:ln w="38100" cap="flat" cmpd="sng">
            <a:solidFill>
              <a:schemeClr val="lt2"/>
            </a:solidFill>
            <a:prstDash val="solid"/>
            <a:round/>
            <a:headEnd type="none" w="med" len="med"/>
            <a:tailEnd type="triangle" w="med" len="med"/>
          </a:ln>
        </p:spPr>
      </p:cxnSp>
      <p:cxnSp>
        <p:nvCxnSpPr>
          <p:cNvPr id="822" name="Google Shape;822;p37"/>
          <p:cNvCxnSpPr>
            <a:stCxn id="800" idx="2"/>
            <a:endCxn id="805" idx="1"/>
          </p:cNvCxnSpPr>
          <p:nvPr/>
        </p:nvCxnSpPr>
        <p:spPr>
          <a:xfrm>
            <a:off x="3835000" y="3139250"/>
            <a:ext cx="477600" cy="373800"/>
          </a:xfrm>
          <a:prstGeom prst="straightConnector1">
            <a:avLst/>
          </a:prstGeom>
          <a:noFill/>
          <a:ln w="19050" cap="flat" cmpd="sng">
            <a:solidFill>
              <a:schemeClr val="lt2"/>
            </a:solidFill>
            <a:prstDash val="dash"/>
            <a:round/>
            <a:headEnd type="none" w="med" len="med"/>
            <a:tailEnd type="stealth" w="med" len="med"/>
          </a:ln>
        </p:spPr>
      </p:cxnSp>
      <p:cxnSp>
        <p:nvCxnSpPr>
          <p:cNvPr id="823" name="Google Shape;823;p37"/>
          <p:cNvCxnSpPr>
            <a:stCxn id="815" idx="3"/>
            <a:endCxn id="809" idx="1"/>
          </p:cNvCxnSpPr>
          <p:nvPr/>
        </p:nvCxnSpPr>
        <p:spPr>
          <a:xfrm rot="10800000" flipH="1">
            <a:off x="2015700" y="1685025"/>
            <a:ext cx="174600" cy="7500"/>
          </a:xfrm>
          <a:prstGeom prst="straightConnector1">
            <a:avLst/>
          </a:prstGeom>
          <a:noFill/>
          <a:ln w="28575" cap="flat" cmpd="sng">
            <a:solidFill>
              <a:schemeClr val="lt2"/>
            </a:solidFill>
            <a:prstDash val="dash"/>
            <a:round/>
            <a:headEnd type="stealth" w="med" len="med"/>
            <a:tailEnd type="none" w="med" len="med"/>
          </a:ln>
        </p:spPr>
      </p:cxnSp>
      <p:cxnSp>
        <p:nvCxnSpPr>
          <p:cNvPr id="824" name="Google Shape;824;p37"/>
          <p:cNvCxnSpPr/>
          <p:nvPr/>
        </p:nvCxnSpPr>
        <p:spPr>
          <a:xfrm rot="10800000">
            <a:off x="5363550" y="2029950"/>
            <a:ext cx="3900" cy="384600"/>
          </a:xfrm>
          <a:prstGeom prst="straightConnector1">
            <a:avLst/>
          </a:prstGeom>
          <a:noFill/>
          <a:ln w="28575" cap="flat" cmpd="sng">
            <a:solidFill>
              <a:schemeClr val="lt2"/>
            </a:solidFill>
            <a:prstDash val="solid"/>
            <a:round/>
            <a:headEnd type="triangle" w="med" len="med"/>
            <a:tailEnd type="triangl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p3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Can it Increment the X Register?</a:t>
            </a:r>
            <a:endParaRPr sz="2400" dirty="0"/>
          </a:p>
        </p:txBody>
      </p:sp>
      <p:sp>
        <p:nvSpPr>
          <p:cNvPr id="830" name="Google Shape;830;p38"/>
          <p:cNvSpPr txBox="1">
            <a:spLocks noGrp="1"/>
          </p:cNvSpPr>
          <p:nvPr>
            <p:ph type="body" idx="4294967295"/>
          </p:nvPr>
        </p:nvSpPr>
        <p:spPr>
          <a:xfrm>
            <a:off x="720000" y="1215750"/>
            <a:ext cx="7704000" cy="338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i="1"/>
              <a:t>Assume the value is saved in memory address [33, 55]</a:t>
            </a:r>
            <a:endParaRPr sz="2400" i="1" dirty="0"/>
          </a:p>
          <a:p>
            <a:pPr marL="457200" lvl="0" indent="-381000" algn="l" rtl="0">
              <a:spcBef>
                <a:spcPts val="1600"/>
              </a:spcBef>
              <a:spcAft>
                <a:spcPts val="0"/>
              </a:spcAft>
              <a:buSzPts val="2400"/>
              <a:buChar char="●"/>
            </a:pPr>
            <a:r>
              <a:rPr lang="en" sz="2400"/>
              <a:t>X = </a:t>
            </a:r>
            <a:r>
              <a:rPr lang="en" sz="2400" b="1"/>
              <a:t>55</a:t>
            </a:r>
            <a:r>
              <a:rPr lang="en" sz="2400"/>
              <a:t> + 0			</a:t>
            </a:r>
            <a:r>
              <a:rPr lang="en" sz="2400">
                <a:solidFill>
                  <a:schemeClr val="lt2"/>
                </a:solidFill>
              </a:rPr>
              <a:t># set X index of stored value</a:t>
            </a:r>
            <a:endParaRPr sz="2400" dirty="0">
              <a:solidFill>
                <a:schemeClr val="lt2"/>
              </a:solidFill>
            </a:endParaRPr>
          </a:p>
          <a:p>
            <a:pPr marL="457200" lvl="0" indent="-381000" algn="l" rtl="0">
              <a:spcBef>
                <a:spcPts val="0"/>
              </a:spcBef>
              <a:spcAft>
                <a:spcPts val="0"/>
              </a:spcAft>
              <a:buSzPts val="2400"/>
              <a:buChar char="●"/>
            </a:pPr>
            <a:r>
              <a:rPr lang="en" sz="2400"/>
              <a:t>Y = </a:t>
            </a:r>
            <a:r>
              <a:rPr lang="en" sz="2400" b="1"/>
              <a:t>33</a:t>
            </a:r>
            <a:r>
              <a:rPr lang="en" sz="2400"/>
              <a:t> + 0			</a:t>
            </a:r>
            <a:r>
              <a:rPr lang="en" sz="2400">
                <a:solidFill>
                  <a:schemeClr val="lt2"/>
                </a:solidFill>
              </a:rPr>
              <a:t># set Y index of stored value</a:t>
            </a:r>
            <a:endParaRPr sz="2400" b="1" dirty="0">
              <a:solidFill>
                <a:schemeClr val="lt2"/>
              </a:solidFill>
            </a:endParaRPr>
          </a:p>
          <a:p>
            <a:pPr marL="457200" lvl="0" indent="-381000" algn="l" rtl="0">
              <a:spcBef>
                <a:spcPts val="0"/>
              </a:spcBef>
              <a:spcAft>
                <a:spcPts val="0"/>
              </a:spcAft>
              <a:buSzPts val="2400"/>
              <a:buChar char="●"/>
            </a:pPr>
            <a:r>
              <a:rPr lang="en" sz="2400"/>
              <a:t>A = </a:t>
            </a:r>
            <a:r>
              <a:rPr lang="en" sz="2400" b="1"/>
              <a:t>1</a:t>
            </a:r>
            <a:r>
              <a:rPr lang="en" sz="2400"/>
              <a:t> + 0			</a:t>
            </a:r>
            <a:r>
              <a:rPr lang="en" sz="2400">
                <a:solidFill>
                  <a:schemeClr val="lt2"/>
                </a:solidFill>
              </a:rPr>
              <a:t># set up an increment function</a:t>
            </a:r>
            <a:endParaRPr sz="2400" b="1" dirty="0"/>
          </a:p>
          <a:p>
            <a:pPr marL="457200" lvl="0" indent="-381000" algn="l" rtl="0">
              <a:spcBef>
                <a:spcPts val="0"/>
              </a:spcBef>
              <a:spcAft>
                <a:spcPts val="0"/>
              </a:spcAft>
              <a:buSzPts val="2400"/>
              <a:buChar char="●"/>
            </a:pPr>
            <a:r>
              <a:rPr lang="en" sz="2400"/>
              <a:t>A = [Y, X] + A		</a:t>
            </a:r>
            <a:r>
              <a:rPr lang="en" sz="2400">
                <a:solidFill>
                  <a:schemeClr val="lt2"/>
                </a:solidFill>
              </a:rPr>
              <a:t># increment stored value </a:t>
            </a:r>
            <a:endParaRPr sz="2400" b="1" dirty="0">
              <a:solidFill>
                <a:schemeClr val="lt2"/>
              </a:solidFill>
            </a:endParaRPr>
          </a:p>
          <a:p>
            <a:pPr marL="457200" lvl="0" indent="-381000" algn="l" rtl="0">
              <a:spcBef>
                <a:spcPts val="0"/>
              </a:spcBef>
              <a:spcAft>
                <a:spcPts val="0"/>
              </a:spcAft>
              <a:buSzPts val="2400"/>
              <a:buChar char="●"/>
            </a:pPr>
            <a:r>
              <a:rPr lang="en" sz="2400"/>
              <a:t>A → [Y, X]			</a:t>
            </a:r>
            <a:r>
              <a:rPr lang="en" sz="2400">
                <a:solidFill>
                  <a:schemeClr val="lt2"/>
                </a:solidFill>
              </a:rPr>
              <a:t># update stored value</a:t>
            </a:r>
            <a:endParaRPr sz="2400" dirty="0">
              <a:solidFill>
                <a:schemeClr val="lt2"/>
              </a:solidFill>
            </a:endParaRPr>
          </a:p>
          <a:p>
            <a:pPr marL="457200" lvl="0" indent="-381000" algn="l" rtl="0">
              <a:spcBef>
                <a:spcPts val="0"/>
              </a:spcBef>
              <a:spcAft>
                <a:spcPts val="0"/>
              </a:spcAft>
              <a:buSzPts val="2400"/>
              <a:buChar char="●"/>
            </a:pPr>
            <a:r>
              <a:rPr lang="en" sz="2400"/>
              <a:t>X = </a:t>
            </a:r>
            <a:r>
              <a:rPr lang="en" sz="2400" b="1"/>
              <a:t>0</a:t>
            </a:r>
            <a:r>
              <a:rPr lang="en" sz="2400"/>
              <a:t> + A			</a:t>
            </a:r>
            <a:r>
              <a:rPr lang="en" sz="2400">
                <a:solidFill>
                  <a:schemeClr val="lt2"/>
                </a:solidFill>
              </a:rPr>
              <a:t># set X with incremented value</a:t>
            </a:r>
            <a:endParaRPr sz="2400" b="1" dirty="0">
              <a:solidFill>
                <a:schemeClr val="l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3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3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3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3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3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3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Can it be Improved?</a:t>
            </a:r>
            <a:endParaRPr sz="2400" dirty="0"/>
          </a:p>
        </p:txBody>
      </p:sp>
      <p:sp>
        <p:nvSpPr>
          <p:cNvPr id="836" name="Google Shape;836;p39"/>
          <p:cNvSpPr txBox="1">
            <a:spLocks noGrp="1"/>
          </p:cNvSpPr>
          <p:nvPr>
            <p:ph type="body" idx="4294967295"/>
          </p:nvPr>
        </p:nvSpPr>
        <p:spPr>
          <a:xfrm>
            <a:off x="720000" y="1215750"/>
            <a:ext cx="7704000" cy="338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i="1"/>
              <a:t>Assume the value is saved in memory address [33, </a:t>
            </a:r>
            <a:r>
              <a:rPr lang="en" sz="2400" b="1" i="1">
                <a:solidFill>
                  <a:schemeClr val="lt1"/>
                </a:solidFill>
              </a:rPr>
              <a:t>FF</a:t>
            </a:r>
            <a:r>
              <a:rPr lang="en" sz="2400" i="1"/>
              <a:t>]</a:t>
            </a:r>
            <a:endParaRPr sz="2400" i="1" dirty="0"/>
          </a:p>
          <a:p>
            <a:pPr marL="457200" lvl="0" indent="-381000" algn="l" rtl="0">
              <a:spcBef>
                <a:spcPts val="1600"/>
              </a:spcBef>
              <a:spcAft>
                <a:spcPts val="0"/>
              </a:spcAft>
              <a:buClr>
                <a:schemeClr val="lt2"/>
              </a:buClr>
              <a:buSzPts val="2400"/>
              <a:buChar char="●"/>
            </a:pPr>
            <a:r>
              <a:rPr lang="en" sz="2400">
                <a:solidFill>
                  <a:schemeClr val="lt2"/>
                </a:solidFill>
              </a:rPr>
              <a:t>X = </a:t>
            </a:r>
            <a:r>
              <a:rPr lang="en" sz="2400" b="1">
                <a:solidFill>
                  <a:schemeClr val="lt2"/>
                </a:solidFill>
              </a:rPr>
              <a:t>55</a:t>
            </a:r>
            <a:r>
              <a:rPr lang="en" sz="2400">
                <a:solidFill>
                  <a:schemeClr val="lt2"/>
                </a:solidFill>
              </a:rPr>
              <a:t> + 0			</a:t>
            </a:r>
            <a:r>
              <a:rPr lang="en" sz="2400" b="1">
                <a:solidFill>
                  <a:schemeClr val="lt1"/>
                </a:solidFill>
              </a:rPr>
              <a:t># use a “zero page”</a:t>
            </a:r>
            <a:endParaRPr sz="2400" b="1" dirty="0">
              <a:solidFill>
                <a:schemeClr val="lt1"/>
              </a:solidFill>
            </a:endParaRPr>
          </a:p>
          <a:p>
            <a:pPr marL="457200" lvl="0" indent="-381000" algn="l" rtl="0">
              <a:spcBef>
                <a:spcPts val="0"/>
              </a:spcBef>
              <a:spcAft>
                <a:spcPts val="0"/>
              </a:spcAft>
              <a:buSzPts val="2400"/>
              <a:buChar char="●"/>
            </a:pPr>
            <a:r>
              <a:rPr lang="en" sz="2400"/>
              <a:t>Y = </a:t>
            </a:r>
            <a:r>
              <a:rPr lang="en" sz="2400" b="1"/>
              <a:t>33</a:t>
            </a:r>
            <a:r>
              <a:rPr lang="en" sz="2400"/>
              <a:t> + 0</a:t>
            </a:r>
            <a:r>
              <a:rPr lang="en" sz="2400">
                <a:solidFill>
                  <a:schemeClr val="lt2"/>
                </a:solidFill>
              </a:rPr>
              <a:t>			# set Y index of stored value</a:t>
            </a:r>
            <a:endParaRPr sz="2400" b="1" dirty="0">
              <a:solidFill>
                <a:schemeClr val="lt2"/>
              </a:solidFill>
            </a:endParaRPr>
          </a:p>
          <a:p>
            <a:pPr marL="457200" lvl="0" indent="-381000" algn="l" rtl="0">
              <a:spcBef>
                <a:spcPts val="0"/>
              </a:spcBef>
              <a:spcAft>
                <a:spcPts val="0"/>
              </a:spcAft>
              <a:buSzPts val="2400"/>
              <a:buChar char="●"/>
            </a:pPr>
            <a:r>
              <a:rPr lang="en" sz="2400"/>
              <a:t>A = </a:t>
            </a:r>
            <a:r>
              <a:rPr lang="en" sz="2400" b="1"/>
              <a:t>1</a:t>
            </a:r>
            <a:r>
              <a:rPr lang="en" sz="2400"/>
              <a:t> + 0</a:t>
            </a:r>
            <a:r>
              <a:rPr lang="en" sz="2400">
                <a:solidFill>
                  <a:schemeClr val="lt2"/>
                </a:solidFill>
              </a:rPr>
              <a:t>			# set up an increment function</a:t>
            </a:r>
            <a:endParaRPr sz="2400" b="1" dirty="0">
              <a:solidFill>
                <a:schemeClr val="lt2"/>
              </a:solidFill>
            </a:endParaRPr>
          </a:p>
          <a:p>
            <a:pPr marL="457200" lvl="0" indent="-381000" algn="l" rtl="0">
              <a:spcBef>
                <a:spcPts val="0"/>
              </a:spcBef>
              <a:spcAft>
                <a:spcPts val="0"/>
              </a:spcAft>
              <a:buClr>
                <a:schemeClr val="lt2"/>
              </a:buClr>
              <a:buSzPts val="2400"/>
              <a:buChar char="●"/>
            </a:pPr>
            <a:r>
              <a:rPr lang="en" sz="2400">
                <a:solidFill>
                  <a:schemeClr val="lt2"/>
                </a:solidFill>
              </a:rPr>
              <a:t>A = [Y, X] + A</a:t>
            </a:r>
            <a:endParaRPr sz="2400" b="1" dirty="0">
              <a:solidFill>
                <a:schemeClr val="lt2"/>
              </a:solidFill>
            </a:endParaRPr>
          </a:p>
          <a:p>
            <a:pPr marL="457200" lvl="0" indent="-381000" algn="l" rtl="0">
              <a:spcBef>
                <a:spcPts val="0"/>
              </a:spcBef>
              <a:spcAft>
                <a:spcPts val="0"/>
              </a:spcAft>
              <a:buClr>
                <a:schemeClr val="lt2"/>
              </a:buClr>
              <a:buSzPts val="2400"/>
              <a:buChar char="●"/>
            </a:pPr>
            <a:r>
              <a:rPr lang="en" sz="2400">
                <a:solidFill>
                  <a:schemeClr val="lt2"/>
                </a:solidFill>
              </a:rPr>
              <a:t>A → [Y, X]			</a:t>
            </a:r>
            <a:r>
              <a:rPr lang="en" sz="2400" b="1">
                <a:solidFill>
                  <a:schemeClr val="lt1"/>
                </a:solidFill>
              </a:rPr>
              <a:t># combine as [Y, FF],X = [Y, FF]+A</a:t>
            </a:r>
            <a:endParaRPr sz="2400" b="1" dirty="0">
              <a:solidFill>
                <a:schemeClr val="lt1"/>
              </a:solidFill>
            </a:endParaRPr>
          </a:p>
          <a:p>
            <a:pPr marL="457200" lvl="0" indent="-381000" algn="l" rtl="0">
              <a:spcBef>
                <a:spcPts val="0"/>
              </a:spcBef>
              <a:spcAft>
                <a:spcPts val="0"/>
              </a:spcAft>
              <a:buClr>
                <a:schemeClr val="lt2"/>
              </a:buClr>
              <a:buSzPts val="2400"/>
              <a:buChar char="●"/>
            </a:pPr>
            <a:r>
              <a:rPr lang="en" sz="2400">
                <a:solidFill>
                  <a:schemeClr val="lt2"/>
                </a:solidFill>
              </a:rPr>
              <a:t>X = </a:t>
            </a:r>
            <a:r>
              <a:rPr lang="en" sz="2400" b="1">
                <a:solidFill>
                  <a:schemeClr val="lt2"/>
                </a:solidFill>
              </a:rPr>
              <a:t>0</a:t>
            </a:r>
            <a:r>
              <a:rPr lang="en" sz="2400">
                <a:solidFill>
                  <a:schemeClr val="lt2"/>
                </a:solidFill>
              </a:rPr>
              <a:t> + A</a:t>
            </a:r>
            <a:endParaRPr sz="2400" b="1" dirty="0">
              <a:solidFill>
                <a:schemeClr val="lt2"/>
              </a:solidFill>
            </a:endParaRPr>
          </a:p>
        </p:txBody>
      </p:sp>
      <p:sp>
        <p:nvSpPr>
          <p:cNvPr id="837" name="Google Shape;837;p39"/>
          <p:cNvSpPr/>
          <p:nvPr/>
        </p:nvSpPr>
        <p:spPr>
          <a:xfrm>
            <a:off x="1162050" y="3154875"/>
            <a:ext cx="1848000" cy="11505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838" name="Google Shape;838;p39"/>
          <p:cNvCxnSpPr/>
          <p:nvPr/>
        </p:nvCxnSpPr>
        <p:spPr>
          <a:xfrm>
            <a:off x="1233400" y="1928800"/>
            <a:ext cx="1548300" cy="315000"/>
          </a:xfrm>
          <a:prstGeom prst="straightConnector1">
            <a:avLst/>
          </a:prstGeom>
          <a:noFill/>
          <a:ln w="76200" cap="flat" cmpd="sng">
            <a:solidFill>
              <a:schemeClr val="lt1"/>
            </a:solidFill>
            <a:prstDash val="solid"/>
            <a:round/>
            <a:headEnd type="none" w="med" len="med"/>
            <a:tailEnd type="none" w="med" len="med"/>
          </a:ln>
        </p:spPr>
      </p:cxnSp>
      <p:cxnSp>
        <p:nvCxnSpPr>
          <p:cNvPr id="839" name="Google Shape;839;p39"/>
          <p:cNvCxnSpPr/>
          <p:nvPr/>
        </p:nvCxnSpPr>
        <p:spPr>
          <a:xfrm rot="10800000" flipH="1">
            <a:off x="1246500" y="1981325"/>
            <a:ext cx="1521900" cy="196800"/>
          </a:xfrm>
          <a:prstGeom prst="straightConnector1">
            <a:avLst/>
          </a:prstGeom>
          <a:noFill/>
          <a:ln w="76200" cap="flat" cmpd="sng">
            <a:solidFill>
              <a:schemeClr val="lt1"/>
            </a:solidFill>
            <a:prstDash val="solid"/>
            <a:round/>
            <a:headEnd type="none" w="med" len="med"/>
            <a:tailEnd type="non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4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Can it get Smaller?</a:t>
            </a:r>
            <a:endParaRPr sz="2400" dirty="0"/>
          </a:p>
        </p:txBody>
      </p:sp>
      <p:sp>
        <p:nvSpPr>
          <p:cNvPr id="845" name="Google Shape;845;p40"/>
          <p:cNvSpPr/>
          <p:nvPr/>
        </p:nvSpPr>
        <p:spPr>
          <a:xfrm>
            <a:off x="1158150" y="2352150"/>
            <a:ext cx="1715400" cy="18147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846" name="Google Shape;846;p40"/>
          <p:cNvSpPr/>
          <p:nvPr/>
        </p:nvSpPr>
        <p:spPr>
          <a:xfrm>
            <a:off x="6270450" y="2354250"/>
            <a:ext cx="1715400" cy="18147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Data Memory</a:t>
            </a:r>
            <a:endParaRPr sz="1800" b="1" dirty="0">
              <a:solidFill>
                <a:schemeClr val="dk1"/>
              </a:solidFill>
              <a:latin typeface="Michroma"/>
              <a:ea typeface="Michroma"/>
              <a:cs typeface="Michroma"/>
              <a:sym typeface="Michroma"/>
            </a:endParaRPr>
          </a:p>
        </p:txBody>
      </p:sp>
      <p:cxnSp>
        <p:nvCxnSpPr>
          <p:cNvPr id="847" name="Google Shape;847;p40"/>
          <p:cNvCxnSpPr>
            <a:endCxn id="848" idx="1"/>
          </p:cNvCxnSpPr>
          <p:nvPr/>
        </p:nvCxnSpPr>
        <p:spPr>
          <a:xfrm rot="10800000" flipH="1">
            <a:off x="2881300" y="2760200"/>
            <a:ext cx="558600" cy="6600"/>
          </a:xfrm>
          <a:prstGeom prst="straightConnector1">
            <a:avLst/>
          </a:prstGeom>
          <a:noFill/>
          <a:ln w="38100" cap="flat" cmpd="sng">
            <a:solidFill>
              <a:schemeClr val="lt2"/>
            </a:solidFill>
            <a:prstDash val="solid"/>
            <a:round/>
            <a:headEnd type="none" w="med" len="med"/>
            <a:tailEnd type="triangle" w="med" len="med"/>
          </a:ln>
        </p:spPr>
      </p:cxnSp>
      <p:cxnSp>
        <p:nvCxnSpPr>
          <p:cNvPr id="849" name="Google Shape;849;p40"/>
          <p:cNvCxnSpPr>
            <a:endCxn id="850" idx="3"/>
          </p:cNvCxnSpPr>
          <p:nvPr/>
        </p:nvCxnSpPr>
        <p:spPr>
          <a:xfrm rot="10800000">
            <a:off x="5758950" y="3741300"/>
            <a:ext cx="511500" cy="2100"/>
          </a:xfrm>
          <a:prstGeom prst="straightConnector1">
            <a:avLst/>
          </a:prstGeom>
          <a:noFill/>
          <a:ln w="38100" cap="flat" cmpd="sng">
            <a:solidFill>
              <a:schemeClr val="lt2"/>
            </a:solidFill>
            <a:prstDash val="solid"/>
            <a:round/>
            <a:headEnd type="triangle" w="med" len="med"/>
            <a:tailEnd type="none" w="med" len="med"/>
          </a:ln>
        </p:spPr>
      </p:cxnSp>
      <p:cxnSp>
        <p:nvCxnSpPr>
          <p:cNvPr id="851" name="Google Shape;851;p40"/>
          <p:cNvCxnSpPr/>
          <p:nvPr/>
        </p:nvCxnSpPr>
        <p:spPr>
          <a:xfrm rot="10800000">
            <a:off x="1533450" y="2093100"/>
            <a:ext cx="0" cy="258300"/>
          </a:xfrm>
          <a:prstGeom prst="straightConnector1">
            <a:avLst/>
          </a:prstGeom>
          <a:noFill/>
          <a:ln w="38100" cap="flat" cmpd="sng">
            <a:solidFill>
              <a:schemeClr val="lt2"/>
            </a:solidFill>
            <a:prstDash val="solid"/>
            <a:round/>
            <a:headEnd type="none" w="med" len="med"/>
            <a:tailEnd type="none" w="med" len="med"/>
          </a:ln>
        </p:spPr>
      </p:cxnSp>
      <p:cxnSp>
        <p:nvCxnSpPr>
          <p:cNvPr id="852" name="Google Shape;852;p40"/>
          <p:cNvCxnSpPr/>
          <p:nvPr/>
        </p:nvCxnSpPr>
        <p:spPr>
          <a:xfrm rot="10800000">
            <a:off x="6584600" y="2080950"/>
            <a:ext cx="0" cy="282600"/>
          </a:xfrm>
          <a:prstGeom prst="straightConnector1">
            <a:avLst/>
          </a:prstGeom>
          <a:noFill/>
          <a:ln w="38100" cap="flat" cmpd="sng">
            <a:solidFill>
              <a:schemeClr val="lt2"/>
            </a:solidFill>
            <a:prstDash val="solid"/>
            <a:round/>
            <a:headEnd type="none" w="med" len="med"/>
            <a:tailEnd type="none" w="med" len="med"/>
          </a:ln>
        </p:spPr>
      </p:cxnSp>
      <p:sp>
        <p:nvSpPr>
          <p:cNvPr id="853" name="Google Shape;853;p40"/>
          <p:cNvSpPr txBox="1">
            <a:spLocks noGrp="1"/>
          </p:cNvSpPr>
          <p:nvPr>
            <p:ph type="title" idx="3"/>
          </p:nvPr>
        </p:nvSpPr>
        <p:spPr>
          <a:xfrm>
            <a:off x="1051200" y="1313475"/>
            <a:ext cx="9645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Page</a:t>
            </a:r>
            <a:endParaRPr sz="1800" dirty="0">
              <a:solidFill>
                <a:schemeClr val="dk2"/>
              </a:solidFill>
            </a:endParaRPr>
          </a:p>
        </p:txBody>
      </p:sp>
      <p:sp>
        <p:nvSpPr>
          <p:cNvPr id="854" name="Google Shape;854;p40"/>
          <p:cNvSpPr txBox="1">
            <a:spLocks noGrp="1"/>
          </p:cNvSpPr>
          <p:nvPr>
            <p:ph type="title" idx="3"/>
          </p:nvPr>
        </p:nvSpPr>
        <p:spPr>
          <a:xfrm>
            <a:off x="6189500" y="130692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X</a:t>
            </a:r>
            <a:endParaRPr sz="1800" dirty="0">
              <a:solidFill>
                <a:schemeClr val="dk2"/>
              </a:solidFill>
            </a:endParaRPr>
          </a:p>
        </p:txBody>
      </p:sp>
      <p:sp>
        <p:nvSpPr>
          <p:cNvPr id="855" name="Google Shape;855;p40"/>
          <p:cNvSpPr txBox="1">
            <a:spLocks noGrp="1"/>
          </p:cNvSpPr>
          <p:nvPr>
            <p:ph type="title" idx="3"/>
          </p:nvPr>
        </p:nvSpPr>
        <p:spPr>
          <a:xfrm>
            <a:off x="2190300" y="1305900"/>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PC</a:t>
            </a:r>
            <a:endParaRPr sz="1800" dirty="0">
              <a:solidFill>
                <a:schemeClr val="dk2"/>
              </a:solidFill>
            </a:endParaRPr>
          </a:p>
        </p:txBody>
      </p:sp>
      <p:cxnSp>
        <p:nvCxnSpPr>
          <p:cNvPr id="856" name="Google Shape;856;p40"/>
          <p:cNvCxnSpPr/>
          <p:nvPr/>
        </p:nvCxnSpPr>
        <p:spPr>
          <a:xfrm rot="10800000">
            <a:off x="2585425" y="2079125"/>
            <a:ext cx="3000" cy="268800"/>
          </a:xfrm>
          <a:prstGeom prst="straightConnector1">
            <a:avLst/>
          </a:prstGeom>
          <a:noFill/>
          <a:ln w="38100" cap="flat" cmpd="sng">
            <a:solidFill>
              <a:schemeClr val="lt2"/>
            </a:solidFill>
            <a:prstDash val="solid"/>
            <a:round/>
            <a:headEnd type="none" w="med" len="med"/>
            <a:tailEnd type="none" w="med" len="med"/>
          </a:ln>
        </p:spPr>
      </p:cxnSp>
      <p:sp>
        <p:nvSpPr>
          <p:cNvPr id="857" name="Google Shape;857;p40"/>
          <p:cNvSpPr txBox="1">
            <a:spLocks noGrp="1"/>
          </p:cNvSpPr>
          <p:nvPr>
            <p:ph type="title" idx="3"/>
          </p:nvPr>
        </p:nvSpPr>
        <p:spPr>
          <a:xfrm>
            <a:off x="7269300" y="130692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Y</a:t>
            </a:r>
            <a:endParaRPr sz="1800" dirty="0">
              <a:solidFill>
                <a:schemeClr val="dk2"/>
              </a:solidFill>
            </a:endParaRPr>
          </a:p>
        </p:txBody>
      </p:sp>
      <p:cxnSp>
        <p:nvCxnSpPr>
          <p:cNvPr id="858" name="Google Shape;858;p40"/>
          <p:cNvCxnSpPr/>
          <p:nvPr/>
        </p:nvCxnSpPr>
        <p:spPr>
          <a:xfrm rot="10800000">
            <a:off x="7664400" y="2080950"/>
            <a:ext cx="0" cy="282600"/>
          </a:xfrm>
          <a:prstGeom prst="straightConnector1">
            <a:avLst/>
          </a:prstGeom>
          <a:noFill/>
          <a:ln w="38100" cap="flat" cmpd="sng">
            <a:solidFill>
              <a:schemeClr val="lt2"/>
            </a:solidFill>
            <a:prstDash val="solid"/>
            <a:round/>
            <a:headEnd type="none" w="med" len="med"/>
            <a:tailEnd type="none" w="med" len="med"/>
          </a:ln>
        </p:spPr>
      </p:cxnSp>
      <p:sp>
        <p:nvSpPr>
          <p:cNvPr id="848" name="Google Shape;848;p40"/>
          <p:cNvSpPr txBox="1">
            <a:spLocks noGrp="1"/>
          </p:cNvSpPr>
          <p:nvPr>
            <p:ph type="title" idx="3"/>
          </p:nvPr>
        </p:nvSpPr>
        <p:spPr>
          <a:xfrm>
            <a:off x="3439900" y="2381150"/>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CW</a:t>
            </a:r>
            <a:endParaRPr sz="1800" dirty="0">
              <a:solidFill>
                <a:schemeClr val="dk2"/>
              </a:solidFill>
            </a:endParaRPr>
          </a:p>
        </p:txBody>
      </p:sp>
      <p:sp>
        <p:nvSpPr>
          <p:cNvPr id="850" name="Google Shape;850;p40"/>
          <p:cNvSpPr txBox="1">
            <a:spLocks noGrp="1"/>
          </p:cNvSpPr>
          <p:nvPr>
            <p:ph type="title" idx="3"/>
          </p:nvPr>
        </p:nvSpPr>
        <p:spPr>
          <a:xfrm>
            <a:off x="4968750" y="3362250"/>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A</a:t>
            </a:r>
            <a:endParaRPr sz="1800" dirty="0">
              <a:solidFill>
                <a:schemeClr val="dk2"/>
              </a:solidFill>
            </a:endParaRPr>
          </a:p>
        </p:txBody>
      </p:sp>
      <p:sp>
        <p:nvSpPr>
          <p:cNvPr id="859" name="Google Shape;859;p40"/>
          <p:cNvSpPr/>
          <p:nvPr/>
        </p:nvSpPr>
        <p:spPr>
          <a:xfrm>
            <a:off x="1222950" y="3362250"/>
            <a:ext cx="1585800" cy="758100"/>
          </a:xfrm>
          <a:prstGeom prst="roundRect">
            <a:avLst>
              <a:gd name="adj" fmla="val 3089"/>
            </a:avLst>
          </a:prstGeom>
          <a:noFill/>
          <a:ln w="28575"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Lookup Table</a:t>
            </a:r>
            <a:endParaRPr sz="1800" dirty="0">
              <a:latin typeface="Michroma"/>
              <a:ea typeface="Michroma"/>
              <a:cs typeface="Michroma"/>
              <a:sym typeface="Michroma"/>
            </a:endParaRPr>
          </a:p>
        </p:txBody>
      </p:sp>
      <p:sp>
        <p:nvSpPr>
          <p:cNvPr id="860" name="Google Shape;860;p40"/>
          <p:cNvSpPr txBox="1">
            <a:spLocks noGrp="1"/>
          </p:cNvSpPr>
          <p:nvPr>
            <p:ph type="title" idx="3"/>
          </p:nvPr>
        </p:nvSpPr>
        <p:spPr>
          <a:xfrm>
            <a:off x="3607350" y="1276100"/>
            <a:ext cx="1929300" cy="817800"/>
          </a:xfrm>
          <a:prstGeom prst="rect">
            <a:avLst/>
          </a:prstGeom>
          <a:noFill/>
          <a:ln w="38100" cap="flat" cmpd="sng">
            <a:solidFill>
              <a:schemeClr val="lt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rPr>
              <a:t>ALU</a:t>
            </a:r>
            <a:endParaRPr sz="2400" dirty="0">
              <a:solidFill>
                <a:schemeClr val="lt2"/>
              </a:solidFill>
            </a:endParaRPr>
          </a:p>
        </p:txBody>
      </p:sp>
      <p:cxnSp>
        <p:nvCxnSpPr>
          <p:cNvPr id="861" name="Google Shape;861;p40"/>
          <p:cNvCxnSpPr>
            <a:stCxn id="859" idx="3"/>
            <a:endCxn id="850" idx="1"/>
          </p:cNvCxnSpPr>
          <p:nvPr/>
        </p:nvCxnSpPr>
        <p:spPr>
          <a:xfrm>
            <a:off x="2808750" y="3741300"/>
            <a:ext cx="2160000" cy="0"/>
          </a:xfrm>
          <a:prstGeom prst="straightConnector1">
            <a:avLst/>
          </a:prstGeom>
          <a:noFill/>
          <a:ln w="38100" cap="flat" cmpd="sng">
            <a:solidFill>
              <a:schemeClr val="lt2"/>
            </a:solidFill>
            <a:prstDash val="dash"/>
            <a:round/>
            <a:headEnd type="stealth" w="med" len="med"/>
            <a:tailEnd type="stealth" w="med" len="med"/>
          </a:ln>
        </p:spPr>
      </p:cxnSp>
      <p:sp>
        <p:nvSpPr>
          <p:cNvPr id="862" name="Google Shape;862;p40"/>
          <p:cNvSpPr txBox="1"/>
          <p:nvPr/>
        </p:nvSpPr>
        <p:spPr>
          <a:xfrm>
            <a:off x="1158150" y="2408700"/>
            <a:ext cx="17154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Program Memory</a:t>
            </a:r>
            <a:endParaRPr sz="1800" b="1" dirty="0">
              <a:solidFill>
                <a:schemeClr val="dk1"/>
              </a:solidFill>
              <a:latin typeface="Michroma"/>
              <a:ea typeface="Michroma"/>
              <a:cs typeface="Michroma"/>
              <a:sym typeface="Michrom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41"/>
          <p:cNvSpPr/>
          <p:nvPr/>
        </p:nvSpPr>
        <p:spPr>
          <a:xfrm>
            <a:off x="1493150" y="1350850"/>
            <a:ext cx="1109100" cy="10266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latin typeface="Michroma"/>
                <a:ea typeface="Michroma"/>
                <a:cs typeface="Michroma"/>
                <a:sym typeface="Michroma"/>
              </a:rPr>
              <a:t>Fn</a:t>
            </a:r>
            <a:endParaRPr sz="2400" b="1" dirty="0">
              <a:latin typeface="Michroma"/>
              <a:ea typeface="Michroma"/>
              <a:cs typeface="Michroma"/>
              <a:sym typeface="Michroma"/>
            </a:endParaRPr>
          </a:p>
        </p:txBody>
      </p:sp>
      <p:sp>
        <p:nvSpPr>
          <p:cNvPr id="868" name="Google Shape;868;p41"/>
          <p:cNvSpPr/>
          <p:nvPr/>
        </p:nvSpPr>
        <p:spPr>
          <a:xfrm>
            <a:off x="6486750" y="1350850"/>
            <a:ext cx="1109100" cy="5133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Michroma"/>
                <a:ea typeface="Michroma"/>
                <a:cs typeface="Michroma"/>
                <a:sym typeface="Michroma"/>
              </a:rPr>
              <a:t>Fn</a:t>
            </a:r>
            <a:endParaRPr sz="2400" b="1" dirty="0">
              <a:latin typeface="Michroma"/>
              <a:ea typeface="Michroma"/>
              <a:cs typeface="Michroma"/>
              <a:sym typeface="Michroma"/>
            </a:endParaRPr>
          </a:p>
        </p:txBody>
      </p:sp>
      <p:sp>
        <p:nvSpPr>
          <p:cNvPr id="869" name="Google Shape;869;p4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Lookup Table Options</a:t>
            </a:r>
            <a:endParaRPr sz="2400" dirty="0"/>
          </a:p>
        </p:txBody>
      </p:sp>
      <p:sp>
        <p:nvSpPr>
          <p:cNvPr id="870" name="Google Shape;870;p41"/>
          <p:cNvSpPr txBox="1">
            <a:spLocks noGrp="1"/>
          </p:cNvSpPr>
          <p:nvPr>
            <p:ph type="subTitle" idx="1"/>
          </p:nvPr>
        </p:nvSpPr>
        <p:spPr>
          <a:xfrm>
            <a:off x="768025" y="2571750"/>
            <a:ext cx="2843100" cy="1578900"/>
          </a:xfrm>
          <a:prstGeom prst="rect">
            <a:avLst/>
          </a:prstGeom>
        </p:spPr>
        <p:txBody>
          <a:bodyPr spcFirstLastPara="1" wrap="square" lIns="91425" tIns="91425" rIns="91425" bIns="91425" anchor="ctr" anchorCtr="0">
            <a:noAutofit/>
          </a:bodyPr>
          <a:lstStyle/>
          <a:p>
            <a:pPr marL="457200" lvl="0" indent="-381000" algn="l" rtl="0">
              <a:spcBef>
                <a:spcPts val="0"/>
              </a:spcBef>
              <a:spcAft>
                <a:spcPts val="0"/>
              </a:spcAft>
              <a:buSzPts val="2400"/>
              <a:buChar char="●"/>
            </a:pPr>
            <a:r>
              <a:rPr lang="en" sz="2400"/>
              <a:t>8x8-bit addr</a:t>
            </a:r>
            <a:endParaRPr sz="2400" dirty="0"/>
          </a:p>
          <a:p>
            <a:pPr marL="457200" lvl="0" indent="-381000" algn="l" rtl="0">
              <a:spcBef>
                <a:spcPts val="0"/>
              </a:spcBef>
              <a:spcAft>
                <a:spcPts val="0"/>
              </a:spcAft>
              <a:buSzPts val="2400"/>
              <a:buChar char="●"/>
            </a:pPr>
            <a:r>
              <a:rPr lang="en" sz="2400" b="1"/>
              <a:t>Pro</a:t>
            </a:r>
            <a:r>
              <a:rPr lang="en" sz="2400"/>
              <a:t> - simple</a:t>
            </a:r>
            <a:endParaRPr sz="2400" dirty="0"/>
          </a:p>
          <a:p>
            <a:pPr marL="457200" lvl="0" indent="-381000" algn="l" rtl="0">
              <a:spcBef>
                <a:spcPts val="0"/>
              </a:spcBef>
              <a:spcAft>
                <a:spcPts val="0"/>
              </a:spcAft>
              <a:buSzPts val="2400"/>
              <a:buChar char="●"/>
            </a:pPr>
            <a:r>
              <a:rPr lang="en" sz="2400" b="1"/>
              <a:t>Con</a:t>
            </a:r>
            <a:r>
              <a:rPr lang="en" sz="2400"/>
              <a:t> - large </a:t>
            </a:r>
            <a:endParaRPr sz="2400" dirty="0"/>
          </a:p>
          <a:p>
            <a:pPr marL="457200" lvl="0" indent="-381000" algn="l" rtl="0">
              <a:spcBef>
                <a:spcPts val="0"/>
              </a:spcBef>
              <a:spcAft>
                <a:spcPts val="0"/>
              </a:spcAft>
              <a:buSzPts val="2400"/>
              <a:buChar char="●"/>
            </a:pPr>
            <a:r>
              <a:rPr lang="en" sz="2400"/>
              <a:t>64k per function</a:t>
            </a:r>
            <a:endParaRPr sz="2400" dirty="0"/>
          </a:p>
        </p:txBody>
      </p:sp>
      <p:sp>
        <p:nvSpPr>
          <p:cNvPr id="871" name="Google Shape;871;p41"/>
          <p:cNvSpPr txBox="1">
            <a:spLocks noGrp="1"/>
          </p:cNvSpPr>
          <p:nvPr>
            <p:ph type="subTitle" idx="1"/>
          </p:nvPr>
        </p:nvSpPr>
        <p:spPr>
          <a:xfrm>
            <a:off x="3245850" y="1864150"/>
            <a:ext cx="2652300" cy="2286600"/>
          </a:xfrm>
          <a:prstGeom prst="rect">
            <a:avLst/>
          </a:prstGeom>
        </p:spPr>
        <p:txBody>
          <a:bodyPr spcFirstLastPara="1" wrap="square" lIns="91425" tIns="91425" rIns="91425" bIns="91425" anchor="ctr" anchorCtr="0">
            <a:noAutofit/>
          </a:bodyPr>
          <a:lstStyle/>
          <a:p>
            <a:pPr marL="457200" lvl="0" indent="-381000" algn="l" rtl="0">
              <a:spcBef>
                <a:spcPts val="0"/>
              </a:spcBef>
              <a:spcAft>
                <a:spcPts val="0"/>
              </a:spcAft>
              <a:buSzPts val="2400"/>
              <a:buChar char="●"/>
            </a:pPr>
            <a:r>
              <a:rPr lang="en" sz="2400"/>
              <a:t>4x4-bit addr</a:t>
            </a:r>
            <a:endParaRPr sz="2400" dirty="0"/>
          </a:p>
          <a:p>
            <a:pPr marL="457200" lvl="0" indent="-381000" algn="l" rtl="0">
              <a:spcBef>
                <a:spcPts val="0"/>
              </a:spcBef>
              <a:spcAft>
                <a:spcPts val="0"/>
              </a:spcAft>
              <a:buSzPts val="2400"/>
              <a:buChar char="●"/>
            </a:pPr>
            <a:r>
              <a:rPr lang="en" sz="2400" b="1"/>
              <a:t>Pro</a:t>
            </a:r>
            <a:r>
              <a:rPr lang="en" sz="2400"/>
              <a:t> - small</a:t>
            </a:r>
            <a:endParaRPr sz="2400" dirty="0"/>
          </a:p>
          <a:p>
            <a:pPr marL="457200" lvl="0" indent="-381000" algn="l" rtl="0">
              <a:spcBef>
                <a:spcPts val="0"/>
              </a:spcBef>
              <a:spcAft>
                <a:spcPts val="0"/>
              </a:spcAft>
              <a:buSzPts val="2400"/>
              <a:buChar char="●"/>
            </a:pPr>
            <a:r>
              <a:rPr lang="en" sz="2400" b="1"/>
              <a:t>Con</a:t>
            </a:r>
            <a:r>
              <a:rPr lang="en" sz="2400"/>
              <a:t> - complex </a:t>
            </a:r>
            <a:endParaRPr sz="2400" dirty="0"/>
          </a:p>
          <a:p>
            <a:pPr marL="457200" lvl="0" indent="-381000" algn="l" rtl="0">
              <a:spcBef>
                <a:spcPts val="0"/>
              </a:spcBef>
              <a:spcAft>
                <a:spcPts val="0"/>
              </a:spcAft>
              <a:buSzPts val="2400"/>
              <a:buChar char="●"/>
            </a:pPr>
            <a:r>
              <a:rPr lang="en" sz="2400"/>
              <a:t>2 cycles, carry, intermediate result register</a:t>
            </a:r>
            <a:endParaRPr sz="2400" dirty="0"/>
          </a:p>
        </p:txBody>
      </p:sp>
      <p:sp>
        <p:nvSpPr>
          <p:cNvPr id="872" name="Google Shape;872;p41"/>
          <p:cNvSpPr txBox="1">
            <a:spLocks noGrp="1"/>
          </p:cNvSpPr>
          <p:nvPr>
            <p:ph type="subTitle" idx="1"/>
          </p:nvPr>
        </p:nvSpPr>
        <p:spPr>
          <a:xfrm>
            <a:off x="5715150" y="1864150"/>
            <a:ext cx="2652300" cy="2286600"/>
          </a:xfrm>
          <a:prstGeom prst="rect">
            <a:avLst/>
          </a:prstGeom>
        </p:spPr>
        <p:txBody>
          <a:bodyPr spcFirstLastPara="1" wrap="square" lIns="91425" tIns="91425" rIns="91425" bIns="91425" anchor="ctr" anchorCtr="0">
            <a:noAutofit/>
          </a:bodyPr>
          <a:lstStyle/>
          <a:p>
            <a:pPr marL="457200" lvl="0" indent="-381000" algn="l" rtl="0">
              <a:spcBef>
                <a:spcPts val="0"/>
              </a:spcBef>
              <a:spcAft>
                <a:spcPts val="0"/>
              </a:spcAft>
              <a:buSzPts val="2400"/>
              <a:buChar char="●"/>
            </a:pPr>
            <a:r>
              <a:rPr lang="en" sz="2400"/>
              <a:t>8x4-bit addr</a:t>
            </a:r>
            <a:endParaRPr sz="2400" dirty="0"/>
          </a:p>
          <a:p>
            <a:pPr marL="457200" lvl="0" indent="-381000" algn="l" rtl="0">
              <a:spcBef>
                <a:spcPts val="0"/>
              </a:spcBef>
              <a:spcAft>
                <a:spcPts val="0"/>
              </a:spcAft>
              <a:buSzPts val="2400"/>
              <a:buChar char="●"/>
            </a:pPr>
            <a:r>
              <a:rPr lang="en" sz="2400" b="1"/>
              <a:t>Trade off</a:t>
            </a:r>
            <a:endParaRPr sz="2400" b="1" dirty="0"/>
          </a:p>
          <a:p>
            <a:pPr marL="457200" lvl="0" indent="-381000" algn="l" rtl="0">
              <a:spcBef>
                <a:spcPts val="0"/>
              </a:spcBef>
              <a:spcAft>
                <a:spcPts val="0"/>
              </a:spcAft>
              <a:buSzPts val="2400"/>
              <a:buChar char="●"/>
            </a:pPr>
            <a:r>
              <a:rPr lang="en" sz="2400"/>
              <a:t>2 cycles, no carry, A is intermediate,</a:t>
            </a:r>
            <a:br>
              <a:rPr lang="en" sz="2400"/>
            </a:br>
            <a:r>
              <a:rPr lang="en" sz="2400"/>
              <a:t>8k per function</a:t>
            </a:r>
            <a:endParaRPr sz="2400" dirty="0"/>
          </a:p>
        </p:txBody>
      </p:sp>
      <p:sp>
        <p:nvSpPr>
          <p:cNvPr id="873" name="Google Shape;873;p41"/>
          <p:cNvSpPr/>
          <p:nvPr/>
        </p:nvSpPr>
        <p:spPr>
          <a:xfrm>
            <a:off x="4297738" y="1350850"/>
            <a:ext cx="493500" cy="5133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Michroma"/>
                <a:ea typeface="Michroma"/>
                <a:cs typeface="Michroma"/>
                <a:sym typeface="Michroma"/>
              </a:rPr>
              <a:t>Fn</a:t>
            </a:r>
            <a:endParaRPr b="1" dirty="0">
              <a:latin typeface="Michroma"/>
              <a:ea typeface="Michroma"/>
              <a:cs typeface="Michroma"/>
              <a:sym typeface="Michrom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sp>
        <p:nvSpPr>
          <p:cNvPr id="878" name="Google Shape;878;p4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Example 8x4 Table Addition</a:t>
            </a:r>
            <a:endParaRPr sz="2400" dirty="0"/>
          </a:p>
        </p:txBody>
      </p:sp>
      <p:sp>
        <p:nvSpPr>
          <p:cNvPr id="879" name="Google Shape;879;p42"/>
          <p:cNvSpPr txBox="1">
            <a:spLocks noGrp="1"/>
          </p:cNvSpPr>
          <p:nvPr>
            <p:ph type="title" idx="4294967295"/>
          </p:nvPr>
        </p:nvSpPr>
        <p:spPr>
          <a:xfrm>
            <a:off x="3981000" y="1282625"/>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rPr>
              <a:t>9</a:t>
            </a:r>
            <a:endParaRPr sz="2400" dirty="0">
              <a:solidFill>
                <a:schemeClr val="lt2"/>
              </a:solidFill>
            </a:endParaRPr>
          </a:p>
        </p:txBody>
      </p:sp>
      <p:sp>
        <p:nvSpPr>
          <p:cNvPr id="880" name="Google Shape;880;p42"/>
          <p:cNvSpPr txBox="1">
            <a:spLocks noGrp="1"/>
          </p:cNvSpPr>
          <p:nvPr>
            <p:ph type="title" idx="4294967295"/>
          </p:nvPr>
        </p:nvSpPr>
        <p:spPr>
          <a:xfrm>
            <a:off x="3390000" y="1282625"/>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rPr>
              <a:t>2</a:t>
            </a:r>
            <a:endParaRPr sz="2400" dirty="0">
              <a:solidFill>
                <a:schemeClr val="lt2"/>
              </a:solidFill>
            </a:endParaRPr>
          </a:p>
        </p:txBody>
      </p:sp>
      <p:sp>
        <p:nvSpPr>
          <p:cNvPr id="881" name="Google Shape;881;p42"/>
          <p:cNvSpPr txBox="1">
            <a:spLocks noGrp="1"/>
          </p:cNvSpPr>
          <p:nvPr>
            <p:ph type="title" idx="4294967295"/>
          </p:nvPr>
        </p:nvSpPr>
        <p:spPr>
          <a:xfrm>
            <a:off x="3981000" y="1855325"/>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rPr>
              <a:t>8</a:t>
            </a:r>
            <a:endParaRPr sz="2400" dirty="0">
              <a:solidFill>
                <a:schemeClr val="lt2"/>
              </a:solidFill>
            </a:endParaRPr>
          </a:p>
        </p:txBody>
      </p:sp>
      <p:sp>
        <p:nvSpPr>
          <p:cNvPr id="882" name="Google Shape;882;p42"/>
          <p:cNvSpPr txBox="1">
            <a:spLocks noGrp="1"/>
          </p:cNvSpPr>
          <p:nvPr>
            <p:ph type="title" idx="4294967295"/>
          </p:nvPr>
        </p:nvSpPr>
        <p:spPr>
          <a:xfrm>
            <a:off x="3981000" y="2428025"/>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1</a:t>
            </a:r>
            <a:endParaRPr sz="2400" dirty="0">
              <a:solidFill>
                <a:schemeClr val="dk2"/>
              </a:solidFill>
            </a:endParaRPr>
          </a:p>
        </p:txBody>
      </p:sp>
      <p:sp>
        <p:nvSpPr>
          <p:cNvPr id="883" name="Google Shape;883;p42"/>
          <p:cNvSpPr txBox="1">
            <a:spLocks noGrp="1"/>
          </p:cNvSpPr>
          <p:nvPr>
            <p:ph type="title" idx="4294967295"/>
          </p:nvPr>
        </p:nvSpPr>
        <p:spPr>
          <a:xfrm>
            <a:off x="3390000" y="2428025"/>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3</a:t>
            </a:r>
            <a:endParaRPr sz="2400" dirty="0">
              <a:solidFill>
                <a:schemeClr val="dk2"/>
              </a:solidFill>
            </a:endParaRPr>
          </a:p>
        </p:txBody>
      </p:sp>
      <p:sp>
        <p:nvSpPr>
          <p:cNvPr id="884" name="Google Shape;884;p42"/>
          <p:cNvSpPr txBox="1">
            <a:spLocks noGrp="1"/>
          </p:cNvSpPr>
          <p:nvPr>
            <p:ph type="title" idx="4294967295"/>
          </p:nvPr>
        </p:nvSpPr>
        <p:spPr>
          <a:xfrm>
            <a:off x="3390000" y="3000725"/>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rPr>
              <a:t>5</a:t>
            </a:r>
            <a:endParaRPr sz="2400" dirty="0">
              <a:solidFill>
                <a:schemeClr val="lt2"/>
              </a:solidFill>
            </a:endParaRPr>
          </a:p>
        </p:txBody>
      </p:sp>
      <p:sp>
        <p:nvSpPr>
          <p:cNvPr id="885" name="Google Shape;885;p42"/>
          <p:cNvSpPr txBox="1">
            <a:spLocks noGrp="1"/>
          </p:cNvSpPr>
          <p:nvPr>
            <p:ph type="title" idx="4294967295"/>
          </p:nvPr>
        </p:nvSpPr>
        <p:spPr>
          <a:xfrm>
            <a:off x="3981000" y="3573425"/>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1</a:t>
            </a:r>
            <a:endParaRPr sz="2400" dirty="0">
              <a:solidFill>
                <a:schemeClr val="dk2"/>
              </a:solidFill>
            </a:endParaRPr>
          </a:p>
        </p:txBody>
      </p:sp>
      <p:sp>
        <p:nvSpPr>
          <p:cNvPr id="886" name="Google Shape;886;p42"/>
          <p:cNvSpPr txBox="1">
            <a:spLocks noGrp="1"/>
          </p:cNvSpPr>
          <p:nvPr>
            <p:ph type="title" idx="4294967295"/>
          </p:nvPr>
        </p:nvSpPr>
        <p:spPr>
          <a:xfrm>
            <a:off x="3390000" y="3573425"/>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8</a:t>
            </a:r>
            <a:endParaRPr sz="2400" dirty="0">
              <a:solidFill>
                <a:schemeClr val="dk2"/>
              </a:solidFill>
            </a:endParaRPr>
          </a:p>
        </p:txBody>
      </p:sp>
      <p:sp>
        <p:nvSpPr>
          <p:cNvPr id="887" name="Google Shape;887;p42"/>
          <p:cNvSpPr txBox="1"/>
          <p:nvPr/>
        </p:nvSpPr>
        <p:spPr>
          <a:xfrm>
            <a:off x="4727250" y="1864625"/>
            <a:ext cx="1495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2"/>
                </a:solidFill>
                <a:latin typeface="Michroma"/>
                <a:ea typeface="Michroma"/>
                <a:cs typeface="Michroma"/>
                <a:sym typeface="Michroma"/>
              </a:rPr>
              <a:t>+L</a:t>
            </a:r>
            <a:endParaRPr sz="2400" b="1" dirty="0">
              <a:solidFill>
                <a:schemeClr val="lt2"/>
              </a:solidFill>
              <a:latin typeface="Michroma"/>
              <a:ea typeface="Michroma"/>
              <a:cs typeface="Michroma"/>
              <a:sym typeface="Michroma"/>
            </a:endParaRPr>
          </a:p>
        </p:txBody>
      </p:sp>
      <p:sp>
        <p:nvSpPr>
          <p:cNvPr id="888" name="Google Shape;888;p42"/>
          <p:cNvSpPr txBox="1"/>
          <p:nvPr/>
        </p:nvSpPr>
        <p:spPr>
          <a:xfrm>
            <a:off x="4727250" y="2437325"/>
            <a:ext cx="19245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2"/>
                </a:solidFill>
                <a:latin typeface="Michroma"/>
                <a:ea typeface="Michroma"/>
                <a:cs typeface="Michroma"/>
                <a:sym typeface="Michroma"/>
              </a:rPr>
              <a:t>A = A + L</a:t>
            </a:r>
            <a:endParaRPr sz="2400" b="1" dirty="0">
              <a:solidFill>
                <a:schemeClr val="lt2"/>
              </a:solidFill>
              <a:latin typeface="Michroma"/>
              <a:ea typeface="Michroma"/>
              <a:cs typeface="Michroma"/>
              <a:sym typeface="Michroma"/>
            </a:endParaRPr>
          </a:p>
        </p:txBody>
      </p:sp>
      <p:sp>
        <p:nvSpPr>
          <p:cNvPr id="889" name="Google Shape;889;p42"/>
          <p:cNvSpPr txBox="1"/>
          <p:nvPr/>
        </p:nvSpPr>
        <p:spPr>
          <a:xfrm>
            <a:off x="4727250" y="3010025"/>
            <a:ext cx="1495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2"/>
                </a:solidFill>
                <a:latin typeface="Michroma"/>
                <a:ea typeface="Michroma"/>
                <a:cs typeface="Michroma"/>
                <a:sym typeface="Michroma"/>
              </a:rPr>
              <a:t>+H&lt;&lt;4</a:t>
            </a:r>
            <a:endParaRPr sz="2400" b="1" dirty="0">
              <a:solidFill>
                <a:schemeClr val="lt2"/>
              </a:solidFill>
              <a:latin typeface="Michroma"/>
              <a:ea typeface="Michroma"/>
              <a:cs typeface="Michroma"/>
              <a:sym typeface="Michroma"/>
            </a:endParaRPr>
          </a:p>
        </p:txBody>
      </p:sp>
      <p:sp>
        <p:nvSpPr>
          <p:cNvPr id="890" name="Google Shape;890;p42"/>
          <p:cNvSpPr txBox="1"/>
          <p:nvPr/>
        </p:nvSpPr>
        <p:spPr>
          <a:xfrm>
            <a:off x="4727250" y="3582725"/>
            <a:ext cx="3321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2"/>
                </a:solidFill>
                <a:latin typeface="Michroma"/>
                <a:ea typeface="Michroma"/>
                <a:cs typeface="Michroma"/>
                <a:sym typeface="Michroma"/>
              </a:rPr>
              <a:t>A = A + H&lt;&lt;4</a:t>
            </a:r>
            <a:endParaRPr sz="2400" b="1" dirty="0">
              <a:solidFill>
                <a:schemeClr val="lt2"/>
              </a:solidFill>
              <a:latin typeface="Michroma"/>
              <a:ea typeface="Michroma"/>
              <a:cs typeface="Michroma"/>
              <a:sym typeface="Michroma"/>
            </a:endParaRPr>
          </a:p>
        </p:txBody>
      </p:sp>
      <p:sp>
        <p:nvSpPr>
          <p:cNvPr id="891" name="Google Shape;891;p42"/>
          <p:cNvSpPr txBox="1"/>
          <p:nvPr/>
        </p:nvSpPr>
        <p:spPr>
          <a:xfrm>
            <a:off x="1086900" y="2437325"/>
            <a:ext cx="2303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2"/>
                </a:solidFill>
                <a:latin typeface="Michroma"/>
                <a:ea typeface="Michroma"/>
                <a:cs typeface="Michroma"/>
                <a:sym typeface="Michroma"/>
              </a:rPr>
              <a:t>Lookup 1 :</a:t>
            </a:r>
            <a:endParaRPr sz="2400" b="1" dirty="0">
              <a:solidFill>
                <a:schemeClr val="lt2"/>
              </a:solidFill>
              <a:latin typeface="Michroma"/>
              <a:ea typeface="Michroma"/>
              <a:cs typeface="Michroma"/>
              <a:sym typeface="Michroma"/>
            </a:endParaRPr>
          </a:p>
        </p:txBody>
      </p:sp>
      <p:sp>
        <p:nvSpPr>
          <p:cNvPr id="892" name="Google Shape;892;p42"/>
          <p:cNvSpPr txBox="1"/>
          <p:nvPr/>
        </p:nvSpPr>
        <p:spPr>
          <a:xfrm>
            <a:off x="1086900" y="3582725"/>
            <a:ext cx="2303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2"/>
                </a:solidFill>
                <a:latin typeface="Michroma"/>
                <a:ea typeface="Michroma"/>
                <a:cs typeface="Michroma"/>
                <a:sym typeface="Michroma"/>
              </a:rPr>
              <a:t>Lookup 2 :</a:t>
            </a:r>
            <a:endParaRPr sz="2400" b="1" dirty="0">
              <a:solidFill>
                <a:schemeClr val="lt2"/>
              </a:solidFill>
              <a:latin typeface="Michroma"/>
              <a:ea typeface="Michroma"/>
              <a:cs typeface="Michroma"/>
              <a:sym typeface="Michroma"/>
            </a:endParaRPr>
          </a:p>
        </p:txBody>
      </p:sp>
      <p:sp>
        <p:nvSpPr>
          <p:cNvPr id="893" name="Google Shape;893;p42"/>
          <p:cNvSpPr txBox="1"/>
          <p:nvPr/>
        </p:nvSpPr>
        <p:spPr>
          <a:xfrm>
            <a:off x="2571750" y="1282625"/>
            <a:ext cx="8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2"/>
                </a:solidFill>
                <a:latin typeface="Michroma"/>
                <a:ea typeface="Michroma"/>
                <a:cs typeface="Michroma"/>
                <a:sym typeface="Michroma"/>
              </a:rPr>
              <a:t>A = </a:t>
            </a:r>
            <a:endParaRPr sz="2400" b="1" dirty="0">
              <a:solidFill>
                <a:schemeClr val="lt2"/>
              </a:solidFill>
              <a:latin typeface="Michroma"/>
              <a:ea typeface="Michroma"/>
              <a:cs typeface="Michroma"/>
              <a:sym typeface="Michroma"/>
            </a:endParaRPr>
          </a:p>
        </p:txBody>
      </p:sp>
      <p:sp>
        <p:nvSpPr>
          <p:cNvPr id="894" name="Google Shape;894;p42"/>
          <p:cNvSpPr txBox="1"/>
          <p:nvPr/>
        </p:nvSpPr>
        <p:spPr>
          <a:xfrm>
            <a:off x="4727250" y="1291925"/>
            <a:ext cx="10662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2"/>
                </a:solidFill>
                <a:latin typeface="Michroma"/>
                <a:ea typeface="Michroma"/>
                <a:cs typeface="Michroma"/>
                <a:sym typeface="Michroma"/>
              </a:rPr>
              <a:t>HL =</a:t>
            </a:r>
            <a:endParaRPr sz="2400" b="1" dirty="0">
              <a:solidFill>
                <a:schemeClr val="lt2"/>
              </a:solidFill>
              <a:latin typeface="Michroma"/>
              <a:ea typeface="Michroma"/>
              <a:cs typeface="Michroma"/>
              <a:sym typeface="Michroma"/>
            </a:endParaRPr>
          </a:p>
        </p:txBody>
      </p:sp>
      <p:sp>
        <p:nvSpPr>
          <p:cNvPr id="895" name="Google Shape;895;p42"/>
          <p:cNvSpPr txBox="1">
            <a:spLocks noGrp="1"/>
          </p:cNvSpPr>
          <p:nvPr>
            <p:ph type="title" idx="4294967295"/>
          </p:nvPr>
        </p:nvSpPr>
        <p:spPr>
          <a:xfrm>
            <a:off x="6343200" y="1282625"/>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rPr>
              <a:t>8</a:t>
            </a:r>
            <a:endParaRPr sz="2400" dirty="0">
              <a:solidFill>
                <a:schemeClr val="lt2"/>
              </a:solidFill>
            </a:endParaRPr>
          </a:p>
        </p:txBody>
      </p:sp>
      <p:sp>
        <p:nvSpPr>
          <p:cNvPr id="896" name="Google Shape;896;p42"/>
          <p:cNvSpPr txBox="1">
            <a:spLocks noGrp="1"/>
          </p:cNvSpPr>
          <p:nvPr>
            <p:ph type="title" idx="4294967295"/>
          </p:nvPr>
        </p:nvSpPr>
        <p:spPr>
          <a:xfrm>
            <a:off x="5752200" y="1282625"/>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rPr>
              <a:t>5</a:t>
            </a:r>
            <a:endParaRPr sz="2400" dirty="0">
              <a:solidFill>
                <a:schemeClr val="l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8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7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9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9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8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8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9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8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8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8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8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8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9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8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8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901" name="Google Shape;901;p4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ALU Addressing</a:t>
            </a:r>
            <a:endParaRPr sz="2400" dirty="0"/>
          </a:p>
        </p:txBody>
      </p:sp>
      <p:sp>
        <p:nvSpPr>
          <p:cNvPr id="902" name="Google Shape;902;p43"/>
          <p:cNvSpPr/>
          <p:nvPr/>
        </p:nvSpPr>
        <p:spPr>
          <a:xfrm>
            <a:off x="1158150" y="2352150"/>
            <a:ext cx="1715400" cy="18147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Program Memory</a:t>
            </a:r>
            <a:endParaRPr sz="1800" b="1" dirty="0">
              <a:solidFill>
                <a:schemeClr val="dk1"/>
              </a:solidFill>
              <a:latin typeface="Michroma"/>
              <a:ea typeface="Michroma"/>
              <a:cs typeface="Michroma"/>
              <a:sym typeface="Michroma"/>
            </a:endParaRPr>
          </a:p>
          <a:p>
            <a:pPr marL="0" lvl="0" indent="0" algn="ctr" rtl="0">
              <a:spcBef>
                <a:spcPts val="0"/>
              </a:spcBef>
              <a:spcAft>
                <a:spcPts val="0"/>
              </a:spcAft>
              <a:buNone/>
            </a:pPr>
            <a:r>
              <a:rPr lang="en" sz="1800" b="1">
                <a:solidFill>
                  <a:schemeClr val="dk1"/>
                </a:solidFill>
                <a:latin typeface="Michroma"/>
                <a:ea typeface="Michroma"/>
                <a:cs typeface="Michroma"/>
                <a:sym typeface="Michroma"/>
              </a:rPr>
              <a:t>as</a:t>
            </a:r>
            <a:endParaRPr sz="1800" b="1" dirty="0">
              <a:solidFill>
                <a:schemeClr val="dk1"/>
              </a:solidFill>
              <a:latin typeface="Michroma"/>
              <a:ea typeface="Michroma"/>
              <a:cs typeface="Michroma"/>
              <a:sym typeface="Michroma"/>
            </a:endParaRPr>
          </a:p>
          <a:p>
            <a:pPr marL="0" lvl="0" indent="0" algn="ctr" rtl="0">
              <a:spcBef>
                <a:spcPts val="0"/>
              </a:spcBef>
              <a:spcAft>
                <a:spcPts val="0"/>
              </a:spcAft>
              <a:buNone/>
            </a:pPr>
            <a:r>
              <a:rPr lang="en" sz="2400" b="1">
                <a:solidFill>
                  <a:schemeClr val="dk1"/>
                </a:solidFill>
                <a:latin typeface="Michroma"/>
                <a:ea typeface="Michroma"/>
                <a:cs typeface="Michroma"/>
                <a:sym typeface="Michroma"/>
              </a:rPr>
              <a:t>ALU</a:t>
            </a:r>
            <a:endParaRPr sz="1800" b="1" i="1" dirty="0">
              <a:solidFill>
                <a:schemeClr val="dk1"/>
              </a:solidFill>
              <a:latin typeface="Michroma"/>
              <a:ea typeface="Michroma"/>
              <a:cs typeface="Michroma"/>
              <a:sym typeface="Michroma"/>
            </a:endParaRPr>
          </a:p>
        </p:txBody>
      </p:sp>
      <p:sp>
        <p:nvSpPr>
          <p:cNvPr id="903" name="Google Shape;903;p43"/>
          <p:cNvSpPr/>
          <p:nvPr/>
        </p:nvSpPr>
        <p:spPr>
          <a:xfrm>
            <a:off x="6270450" y="2354250"/>
            <a:ext cx="1715400" cy="18147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Data Memory</a:t>
            </a:r>
            <a:endParaRPr sz="1800" b="1" dirty="0">
              <a:solidFill>
                <a:schemeClr val="dk1"/>
              </a:solidFill>
              <a:latin typeface="Michroma"/>
              <a:ea typeface="Michroma"/>
              <a:cs typeface="Michroma"/>
              <a:sym typeface="Michroma"/>
            </a:endParaRPr>
          </a:p>
        </p:txBody>
      </p:sp>
      <p:cxnSp>
        <p:nvCxnSpPr>
          <p:cNvPr id="904" name="Google Shape;904;p43"/>
          <p:cNvCxnSpPr>
            <a:stCxn id="905" idx="2"/>
            <a:endCxn id="906" idx="3"/>
          </p:cNvCxnSpPr>
          <p:nvPr/>
        </p:nvCxnSpPr>
        <p:spPr>
          <a:xfrm rot="10800000">
            <a:off x="4230050" y="3753325"/>
            <a:ext cx="733500" cy="0"/>
          </a:xfrm>
          <a:prstGeom prst="straightConnector1">
            <a:avLst/>
          </a:prstGeom>
          <a:noFill/>
          <a:ln w="38100" cap="flat" cmpd="sng">
            <a:solidFill>
              <a:schemeClr val="lt2"/>
            </a:solidFill>
            <a:prstDash val="solid"/>
            <a:round/>
            <a:headEnd type="triangle" w="med" len="med"/>
            <a:tailEnd type="none" w="med" len="med"/>
          </a:ln>
        </p:spPr>
      </p:cxnSp>
      <p:cxnSp>
        <p:nvCxnSpPr>
          <p:cNvPr id="907" name="Google Shape;907;p43"/>
          <p:cNvCxnSpPr>
            <a:endCxn id="908" idx="2"/>
          </p:cNvCxnSpPr>
          <p:nvPr/>
        </p:nvCxnSpPr>
        <p:spPr>
          <a:xfrm rot="10800000">
            <a:off x="1533450" y="2063988"/>
            <a:ext cx="0" cy="287400"/>
          </a:xfrm>
          <a:prstGeom prst="straightConnector1">
            <a:avLst/>
          </a:prstGeom>
          <a:noFill/>
          <a:ln w="38100" cap="flat" cmpd="sng">
            <a:solidFill>
              <a:schemeClr val="lt2"/>
            </a:solidFill>
            <a:prstDash val="solid"/>
            <a:round/>
            <a:headEnd type="none" w="med" len="med"/>
            <a:tailEnd type="none" w="med" len="med"/>
          </a:ln>
        </p:spPr>
      </p:cxnSp>
      <p:cxnSp>
        <p:nvCxnSpPr>
          <p:cNvPr id="909" name="Google Shape;909;p43"/>
          <p:cNvCxnSpPr/>
          <p:nvPr/>
        </p:nvCxnSpPr>
        <p:spPr>
          <a:xfrm rot="10800000">
            <a:off x="6584600" y="2080950"/>
            <a:ext cx="0" cy="282600"/>
          </a:xfrm>
          <a:prstGeom prst="straightConnector1">
            <a:avLst/>
          </a:prstGeom>
          <a:noFill/>
          <a:ln w="38100" cap="flat" cmpd="sng">
            <a:solidFill>
              <a:schemeClr val="lt2"/>
            </a:solidFill>
            <a:prstDash val="solid"/>
            <a:round/>
            <a:headEnd type="none" w="med" len="med"/>
            <a:tailEnd type="none" w="med" len="med"/>
          </a:ln>
        </p:spPr>
      </p:cxnSp>
      <p:sp>
        <p:nvSpPr>
          <p:cNvPr id="905" name="Google Shape;905;p43"/>
          <p:cNvSpPr/>
          <p:nvPr/>
        </p:nvSpPr>
        <p:spPr>
          <a:xfrm>
            <a:off x="4963550" y="3384175"/>
            <a:ext cx="733800" cy="7383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3600" dirty="0">
              <a:solidFill>
                <a:schemeClr val="dk2"/>
              </a:solidFill>
            </a:endParaRPr>
          </a:p>
        </p:txBody>
      </p:sp>
      <p:cxnSp>
        <p:nvCxnSpPr>
          <p:cNvPr id="910" name="Google Shape;910;p43"/>
          <p:cNvCxnSpPr>
            <a:stCxn id="905" idx="6"/>
          </p:cNvCxnSpPr>
          <p:nvPr/>
        </p:nvCxnSpPr>
        <p:spPr>
          <a:xfrm rot="10800000" flipH="1">
            <a:off x="5697350" y="3752725"/>
            <a:ext cx="594000" cy="600"/>
          </a:xfrm>
          <a:prstGeom prst="straightConnector1">
            <a:avLst/>
          </a:prstGeom>
          <a:noFill/>
          <a:ln w="38100" cap="flat" cmpd="sng">
            <a:solidFill>
              <a:schemeClr val="lt2"/>
            </a:solidFill>
            <a:prstDash val="solid"/>
            <a:round/>
            <a:headEnd type="triangle" w="med" len="med"/>
            <a:tailEnd type="triangle" w="med" len="med"/>
          </a:ln>
        </p:spPr>
      </p:cxnSp>
      <p:cxnSp>
        <p:nvCxnSpPr>
          <p:cNvPr id="911" name="Google Shape;911;p43"/>
          <p:cNvCxnSpPr>
            <a:endCxn id="906" idx="1"/>
          </p:cNvCxnSpPr>
          <p:nvPr/>
        </p:nvCxnSpPr>
        <p:spPr>
          <a:xfrm rot="10800000" flipH="1">
            <a:off x="2886100" y="3753325"/>
            <a:ext cx="553800" cy="9000"/>
          </a:xfrm>
          <a:prstGeom prst="straightConnector1">
            <a:avLst/>
          </a:prstGeom>
          <a:noFill/>
          <a:ln w="38100" cap="flat" cmpd="sng">
            <a:solidFill>
              <a:schemeClr val="lt2"/>
            </a:solidFill>
            <a:prstDash val="solid"/>
            <a:round/>
            <a:headEnd type="none" w="med" len="med"/>
            <a:tailEnd type="triangle" w="med" len="med"/>
          </a:ln>
        </p:spPr>
      </p:cxnSp>
      <p:cxnSp>
        <p:nvCxnSpPr>
          <p:cNvPr id="912" name="Google Shape;912;p43"/>
          <p:cNvCxnSpPr>
            <a:endCxn id="913" idx="1"/>
          </p:cNvCxnSpPr>
          <p:nvPr/>
        </p:nvCxnSpPr>
        <p:spPr>
          <a:xfrm>
            <a:off x="2849500" y="2760200"/>
            <a:ext cx="590400" cy="0"/>
          </a:xfrm>
          <a:prstGeom prst="straightConnector1">
            <a:avLst/>
          </a:prstGeom>
          <a:noFill/>
          <a:ln w="28575" cap="flat" cmpd="sng">
            <a:solidFill>
              <a:schemeClr val="lt2"/>
            </a:solidFill>
            <a:prstDash val="dash"/>
            <a:round/>
            <a:headEnd type="stealth" w="med" len="med"/>
            <a:tailEnd type="none" w="med" len="med"/>
          </a:ln>
        </p:spPr>
      </p:cxnSp>
      <p:cxnSp>
        <p:nvCxnSpPr>
          <p:cNvPr id="914" name="Google Shape;914;p43"/>
          <p:cNvCxnSpPr>
            <a:stCxn id="905" idx="1"/>
            <a:endCxn id="905" idx="5"/>
          </p:cNvCxnSpPr>
          <p:nvPr/>
        </p:nvCxnSpPr>
        <p:spPr>
          <a:xfrm>
            <a:off x="5071013" y="3492297"/>
            <a:ext cx="519000" cy="522000"/>
          </a:xfrm>
          <a:prstGeom prst="straightConnector1">
            <a:avLst/>
          </a:prstGeom>
          <a:noFill/>
          <a:ln w="38100" cap="flat" cmpd="sng">
            <a:solidFill>
              <a:schemeClr val="dk2"/>
            </a:solidFill>
            <a:prstDash val="solid"/>
            <a:round/>
            <a:headEnd type="none" w="med" len="med"/>
            <a:tailEnd type="none" w="med" len="med"/>
          </a:ln>
        </p:spPr>
      </p:cxnSp>
      <p:cxnSp>
        <p:nvCxnSpPr>
          <p:cNvPr id="915" name="Google Shape;915;p43"/>
          <p:cNvCxnSpPr>
            <a:stCxn id="905" idx="3"/>
            <a:endCxn id="905" idx="7"/>
          </p:cNvCxnSpPr>
          <p:nvPr/>
        </p:nvCxnSpPr>
        <p:spPr>
          <a:xfrm rot="10800000" flipH="1">
            <a:off x="5071013" y="3492353"/>
            <a:ext cx="519000" cy="522000"/>
          </a:xfrm>
          <a:prstGeom prst="straightConnector1">
            <a:avLst/>
          </a:prstGeom>
          <a:noFill/>
          <a:ln w="38100" cap="flat" cmpd="sng">
            <a:solidFill>
              <a:schemeClr val="dk2"/>
            </a:solidFill>
            <a:prstDash val="solid"/>
            <a:round/>
            <a:headEnd type="none" w="med" len="med"/>
            <a:tailEnd type="none" w="med" len="med"/>
          </a:ln>
        </p:spPr>
      </p:cxnSp>
      <p:sp>
        <p:nvSpPr>
          <p:cNvPr id="916" name="Google Shape;916;p43"/>
          <p:cNvSpPr txBox="1">
            <a:spLocks noGrp="1"/>
          </p:cNvSpPr>
          <p:nvPr>
            <p:ph type="title" idx="3"/>
          </p:nvPr>
        </p:nvSpPr>
        <p:spPr>
          <a:xfrm>
            <a:off x="6189500" y="130692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X</a:t>
            </a:r>
            <a:endParaRPr sz="1800" dirty="0">
              <a:solidFill>
                <a:schemeClr val="dk2"/>
              </a:solidFill>
            </a:endParaRPr>
          </a:p>
        </p:txBody>
      </p:sp>
      <p:sp>
        <p:nvSpPr>
          <p:cNvPr id="917" name="Google Shape;917;p43"/>
          <p:cNvSpPr txBox="1">
            <a:spLocks noGrp="1"/>
          </p:cNvSpPr>
          <p:nvPr>
            <p:ph type="title" idx="3"/>
          </p:nvPr>
        </p:nvSpPr>
        <p:spPr>
          <a:xfrm>
            <a:off x="2190300" y="1305900"/>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B</a:t>
            </a:r>
            <a:endParaRPr sz="1800" dirty="0">
              <a:solidFill>
                <a:schemeClr val="dk2"/>
              </a:solidFill>
            </a:endParaRPr>
          </a:p>
        </p:txBody>
      </p:sp>
      <p:cxnSp>
        <p:nvCxnSpPr>
          <p:cNvPr id="918" name="Google Shape;918;p43"/>
          <p:cNvCxnSpPr/>
          <p:nvPr/>
        </p:nvCxnSpPr>
        <p:spPr>
          <a:xfrm rot="10800000">
            <a:off x="2585400" y="2078925"/>
            <a:ext cx="0" cy="258300"/>
          </a:xfrm>
          <a:prstGeom prst="straightConnector1">
            <a:avLst/>
          </a:prstGeom>
          <a:noFill/>
          <a:ln w="38100" cap="flat" cmpd="sng">
            <a:solidFill>
              <a:schemeClr val="lt2"/>
            </a:solidFill>
            <a:prstDash val="solid"/>
            <a:round/>
            <a:headEnd type="none" w="med" len="med"/>
            <a:tailEnd type="none" w="med" len="med"/>
          </a:ln>
        </p:spPr>
      </p:cxnSp>
      <p:sp>
        <p:nvSpPr>
          <p:cNvPr id="919" name="Google Shape;919;p43"/>
          <p:cNvSpPr txBox="1">
            <a:spLocks noGrp="1"/>
          </p:cNvSpPr>
          <p:nvPr>
            <p:ph type="title" idx="3"/>
          </p:nvPr>
        </p:nvSpPr>
        <p:spPr>
          <a:xfrm>
            <a:off x="7269300" y="130692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Y</a:t>
            </a:r>
            <a:endParaRPr sz="1800" dirty="0">
              <a:solidFill>
                <a:schemeClr val="dk2"/>
              </a:solidFill>
            </a:endParaRPr>
          </a:p>
        </p:txBody>
      </p:sp>
      <p:cxnSp>
        <p:nvCxnSpPr>
          <p:cNvPr id="920" name="Google Shape;920;p43"/>
          <p:cNvCxnSpPr/>
          <p:nvPr/>
        </p:nvCxnSpPr>
        <p:spPr>
          <a:xfrm rot="10800000">
            <a:off x="7664400" y="2080950"/>
            <a:ext cx="0" cy="282600"/>
          </a:xfrm>
          <a:prstGeom prst="straightConnector1">
            <a:avLst/>
          </a:prstGeom>
          <a:noFill/>
          <a:ln w="38100" cap="flat" cmpd="sng">
            <a:solidFill>
              <a:schemeClr val="lt2"/>
            </a:solidFill>
            <a:prstDash val="solid"/>
            <a:round/>
            <a:headEnd type="none" w="med" len="med"/>
            <a:tailEnd type="none" w="med" len="med"/>
          </a:ln>
        </p:spPr>
      </p:cxnSp>
      <p:sp>
        <p:nvSpPr>
          <p:cNvPr id="913" name="Google Shape;913;p43"/>
          <p:cNvSpPr txBox="1">
            <a:spLocks noGrp="1"/>
          </p:cNvSpPr>
          <p:nvPr>
            <p:ph type="title" idx="3"/>
          </p:nvPr>
        </p:nvSpPr>
        <p:spPr>
          <a:xfrm>
            <a:off x="3439900" y="2381150"/>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CW</a:t>
            </a:r>
            <a:endParaRPr sz="1800" dirty="0">
              <a:solidFill>
                <a:schemeClr val="dk2"/>
              </a:solidFill>
            </a:endParaRPr>
          </a:p>
        </p:txBody>
      </p:sp>
      <p:sp>
        <p:nvSpPr>
          <p:cNvPr id="906" name="Google Shape;906;p43"/>
          <p:cNvSpPr txBox="1">
            <a:spLocks noGrp="1"/>
          </p:cNvSpPr>
          <p:nvPr>
            <p:ph type="title" idx="3"/>
          </p:nvPr>
        </p:nvSpPr>
        <p:spPr>
          <a:xfrm>
            <a:off x="3439900" y="337427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A</a:t>
            </a:r>
            <a:endParaRPr sz="1800" dirty="0">
              <a:solidFill>
                <a:schemeClr val="dk2"/>
              </a:solidFill>
            </a:endParaRPr>
          </a:p>
        </p:txBody>
      </p:sp>
      <p:cxnSp>
        <p:nvCxnSpPr>
          <p:cNvPr id="921" name="Google Shape;921;p43"/>
          <p:cNvCxnSpPr>
            <a:stCxn id="913" idx="3"/>
            <a:endCxn id="905" idx="1"/>
          </p:cNvCxnSpPr>
          <p:nvPr/>
        </p:nvCxnSpPr>
        <p:spPr>
          <a:xfrm>
            <a:off x="4230100" y="2760200"/>
            <a:ext cx="840900" cy="732000"/>
          </a:xfrm>
          <a:prstGeom prst="straightConnector1">
            <a:avLst/>
          </a:prstGeom>
          <a:noFill/>
          <a:ln w="28575" cap="flat" cmpd="sng">
            <a:solidFill>
              <a:schemeClr val="lt2"/>
            </a:solidFill>
            <a:prstDash val="dash"/>
            <a:round/>
            <a:headEnd type="none" w="med" len="med"/>
            <a:tailEnd type="stealth" w="med" len="med"/>
          </a:ln>
        </p:spPr>
      </p:cxnSp>
      <p:cxnSp>
        <p:nvCxnSpPr>
          <p:cNvPr id="922" name="Google Shape;922;p43"/>
          <p:cNvCxnSpPr>
            <a:stCxn id="917" idx="3"/>
            <a:endCxn id="905" idx="0"/>
          </p:cNvCxnSpPr>
          <p:nvPr/>
        </p:nvCxnSpPr>
        <p:spPr>
          <a:xfrm>
            <a:off x="2980500" y="1684950"/>
            <a:ext cx="2349900" cy="1699200"/>
          </a:xfrm>
          <a:prstGeom prst="bentConnector2">
            <a:avLst/>
          </a:prstGeom>
          <a:noFill/>
          <a:ln w="38100" cap="flat" cmpd="sng">
            <a:solidFill>
              <a:schemeClr val="lt2"/>
            </a:solidFill>
            <a:prstDash val="solid"/>
            <a:round/>
            <a:headEnd type="triangle" w="med" len="med"/>
            <a:tailEnd type="none" w="med" len="med"/>
          </a:ln>
        </p:spPr>
      </p:cxnSp>
      <p:sp>
        <p:nvSpPr>
          <p:cNvPr id="908" name="Google Shape;908;p43"/>
          <p:cNvSpPr txBox="1">
            <a:spLocks noGrp="1"/>
          </p:cNvSpPr>
          <p:nvPr>
            <p:ph type="title" idx="3"/>
          </p:nvPr>
        </p:nvSpPr>
        <p:spPr>
          <a:xfrm>
            <a:off x="1138350" y="1305888"/>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HL</a:t>
            </a:r>
            <a:endParaRPr sz="1800" dirty="0">
              <a:solidFill>
                <a:schemeClr val="dk2"/>
              </a:solidFill>
            </a:endParaRPr>
          </a:p>
        </p:txBody>
      </p:sp>
      <p:sp>
        <p:nvSpPr>
          <p:cNvPr id="923" name="Google Shape;923;p43"/>
          <p:cNvSpPr txBox="1"/>
          <p:nvPr/>
        </p:nvSpPr>
        <p:spPr>
          <a:xfrm>
            <a:off x="1410250" y="2006700"/>
            <a:ext cx="11751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lt2"/>
                </a:solidFill>
                <a:latin typeface="Michroma"/>
                <a:ea typeface="Michroma"/>
                <a:cs typeface="Michroma"/>
                <a:sym typeface="Michroma"/>
              </a:rPr>
              <a:t>-4 bit</a:t>
            </a:r>
            <a:endParaRPr sz="1600" b="1" dirty="0">
              <a:solidFill>
                <a:schemeClr val="lt2"/>
              </a:solidFill>
              <a:latin typeface="Michroma"/>
              <a:ea typeface="Michroma"/>
              <a:cs typeface="Michroma"/>
              <a:sym typeface="Michroma"/>
            </a:endParaRPr>
          </a:p>
        </p:txBody>
      </p:sp>
      <p:sp>
        <p:nvSpPr>
          <p:cNvPr id="924" name="Google Shape;924;p43"/>
          <p:cNvSpPr txBox="1"/>
          <p:nvPr/>
        </p:nvSpPr>
        <p:spPr>
          <a:xfrm>
            <a:off x="2489025" y="2006700"/>
            <a:ext cx="10782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lt2"/>
                </a:solidFill>
                <a:latin typeface="Michroma"/>
                <a:ea typeface="Michroma"/>
                <a:cs typeface="Michroma"/>
                <a:sym typeface="Michroma"/>
              </a:rPr>
              <a:t>-8 bit</a:t>
            </a:r>
            <a:endParaRPr sz="1600" b="1" dirty="0">
              <a:solidFill>
                <a:schemeClr val="lt2"/>
              </a:solidFill>
              <a:latin typeface="Michroma"/>
              <a:ea typeface="Michroma"/>
              <a:cs typeface="Michroma"/>
              <a:sym typeface="Michroma"/>
            </a:endParaRPr>
          </a:p>
        </p:txBody>
      </p:sp>
      <p:sp>
        <p:nvSpPr>
          <p:cNvPr id="925" name="Google Shape;925;p43"/>
          <p:cNvSpPr txBox="1"/>
          <p:nvPr/>
        </p:nvSpPr>
        <p:spPr>
          <a:xfrm>
            <a:off x="2842300" y="2297275"/>
            <a:ext cx="641400" cy="116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600" b="1" dirty="0">
              <a:solidFill>
                <a:schemeClr val="lt2"/>
              </a:solidFill>
              <a:latin typeface="Michroma"/>
              <a:ea typeface="Michroma"/>
              <a:cs typeface="Michroma"/>
              <a:sym typeface="Michroma"/>
            </a:endParaRPr>
          </a:p>
          <a:p>
            <a:pPr marL="0" lvl="0" indent="0" algn="ctr" rtl="0">
              <a:spcBef>
                <a:spcPts val="0"/>
              </a:spcBef>
              <a:spcAft>
                <a:spcPts val="0"/>
              </a:spcAft>
              <a:buNone/>
            </a:pPr>
            <a:r>
              <a:rPr lang="en" sz="1600" b="1">
                <a:solidFill>
                  <a:schemeClr val="lt2"/>
                </a:solidFill>
                <a:latin typeface="Michroma"/>
                <a:ea typeface="Michroma"/>
                <a:cs typeface="Michroma"/>
                <a:sym typeface="Michroma"/>
              </a:rPr>
              <a:t>|</a:t>
            </a:r>
            <a:endParaRPr sz="1600" b="1" dirty="0">
              <a:solidFill>
                <a:schemeClr val="lt2"/>
              </a:solidFill>
              <a:latin typeface="Michroma"/>
              <a:ea typeface="Michroma"/>
              <a:cs typeface="Michroma"/>
              <a:sym typeface="Michroma"/>
            </a:endParaRPr>
          </a:p>
          <a:p>
            <a:pPr marL="0" lvl="0" indent="0" algn="ctr" rtl="0">
              <a:spcBef>
                <a:spcPts val="0"/>
              </a:spcBef>
              <a:spcAft>
                <a:spcPts val="0"/>
              </a:spcAft>
              <a:buNone/>
            </a:pPr>
            <a:r>
              <a:rPr lang="en" sz="1600" b="1">
                <a:solidFill>
                  <a:schemeClr val="lt2"/>
                </a:solidFill>
                <a:latin typeface="Michroma"/>
                <a:ea typeface="Michroma"/>
                <a:cs typeface="Michroma"/>
                <a:sym typeface="Michroma"/>
              </a:rPr>
              <a:t>4</a:t>
            </a:r>
            <a:endParaRPr sz="1600" b="1" dirty="0">
              <a:solidFill>
                <a:schemeClr val="lt2"/>
              </a:solidFill>
              <a:latin typeface="Michroma"/>
              <a:ea typeface="Michroma"/>
              <a:cs typeface="Michroma"/>
              <a:sym typeface="Michroma"/>
            </a:endParaRPr>
          </a:p>
          <a:p>
            <a:pPr marL="0" lvl="0" indent="0" algn="ctr" rtl="0">
              <a:spcBef>
                <a:spcPts val="0"/>
              </a:spcBef>
              <a:spcAft>
                <a:spcPts val="0"/>
              </a:spcAft>
              <a:buNone/>
            </a:pPr>
            <a:r>
              <a:rPr lang="en" sz="1600" b="1">
                <a:solidFill>
                  <a:schemeClr val="lt2"/>
                </a:solidFill>
                <a:latin typeface="Michroma"/>
                <a:ea typeface="Michroma"/>
                <a:cs typeface="Michroma"/>
                <a:sym typeface="Michroma"/>
              </a:rPr>
              <a:t>bit</a:t>
            </a:r>
            <a:endParaRPr sz="1600" b="1" dirty="0">
              <a:solidFill>
                <a:schemeClr val="lt2"/>
              </a:solidFill>
              <a:latin typeface="Michroma"/>
              <a:ea typeface="Michroma"/>
              <a:cs typeface="Michroma"/>
              <a:sym typeface="Michrom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Google Shape;930;p4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ALU Addressing</a:t>
            </a:r>
            <a:endParaRPr dirty="0"/>
          </a:p>
        </p:txBody>
      </p:sp>
      <p:pic>
        <p:nvPicPr>
          <p:cNvPr id="931" name="Google Shape;931;p44"/>
          <p:cNvPicPr preferRelativeResize="0"/>
          <p:nvPr/>
        </p:nvPicPr>
        <p:blipFill>
          <a:blip r:embed="rId3">
            <a:alphaModFix/>
          </a:blip>
          <a:stretch>
            <a:fillRect/>
          </a:stretch>
        </p:blipFill>
        <p:spPr>
          <a:xfrm>
            <a:off x="1655012" y="1170125"/>
            <a:ext cx="5833978" cy="3433976"/>
          </a:xfrm>
          <a:prstGeom prst="rect">
            <a:avLst/>
          </a:prstGeom>
          <a:noFill/>
          <a:ln>
            <a:noFill/>
          </a:ln>
        </p:spPr>
      </p:pic>
      <p:sp>
        <p:nvSpPr>
          <p:cNvPr id="932" name="Google Shape;932;p44"/>
          <p:cNvSpPr/>
          <p:nvPr/>
        </p:nvSpPr>
        <p:spPr>
          <a:xfrm>
            <a:off x="4838700" y="2537375"/>
            <a:ext cx="790500" cy="5727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3" name="Google Shape;933;p44"/>
          <p:cNvSpPr/>
          <p:nvPr/>
        </p:nvSpPr>
        <p:spPr>
          <a:xfrm>
            <a:off x="4838700" y="1289600"/>
            <a:ext cx="790500" cy="5727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4" name="Google Shape;934;p44"/>
          <p:cNvSpPr/>
          <p:nvPr/>
        </p:nvSpPr>
        <p:spPr>
          <a:xfrm>
            <a:off x="2033600" y="2881325"/>
            <a:ext cx="1557300" cy="6429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5" name="Google Shape;935;p44"/>
          <p:cNvSpPr/>
          <p:nvPr/>
        </p:nvSpPr>
        <p:spPr>
          <a:xfrm>
            <a:off x="3236125" y="1776425"/>
            <a:ext cx="452400" cy="5238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6" name="Google Shape;936;p44"/>
          <p:cNvSpPr txBox="1">
            <a:spLocks noGrp="1"/>
          </p:cNvSpPr>
          <p:nvPr>
            <p:ph type="title" idx="4294967295"/>
          </p:nvPr>
        </p:nvSpPr>
        <p:spPr>
          <a:xfrm>
            <a:off x="5662525" y="2509325"/>
            <a:ext cx="1584300" cy="62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B Register</a:t>
            </a:r>
            <a:endParaRPr sz="2400" dirty="0">
              <a:latin typeface="Cairo"/>
              <a:ea typeface="Cairo"/>
              <a:cs typeface="Cairo"/>
              <a:sym typeface="Cairo"/>
            </a:endParaRPr>
          </a:p>
        </p:txBody>
      </p:sp>
      <p:sp>
        <p:nvSpPr>
          <p:cNvPr id="937" name="Google Shape;937;p44"/>
          <p:cNvSpPr txBox="1">
            <a:spLocks noGrp="1"/>
          </p:cNvSpPr>
          <p:nvPr>
            <p:ph type="title" idx="4294967295"/>
          </p:nvPr>
        </p:nvSpPr>
        <p:spPr>
          <a:xfrm>
            <a:off x="5662525" y="1261550"/>
            <a:ext cx="1584300" cy="62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A Register</a:t>
            </a:r>
            <a:endParaRPr sz="2400" dirty="0">
              <a:latin typeface="Cairo"/>
              <a:ea typeface="Cairo"/>
              <a:cs typeface="Cairo"/>
              <a:sym typeface="Cairo"/>
            </a:endParaRPr>
          </a:p>
        </p:txBody>
      </p:sp>
      <p:sp>
        <p:nvSpPr>
          <p:cNvPr id="938" name="Google Shape;938;p44"/>
          <p:cNvSpPr txBox="1">
            <a:spLocks noGrp="1"/>
          </p:cNvSpPr>
          <p:nvPr>
            <p:ph type="title" idx="4294967295"/>
          </p:nvPr>
        </p:nvSpPr>
        <p:spPr>
          <a:xfrm>
            <a:off x="2093350" y="3551850"/>
            <a:ext cx="736500" cy="775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latin typeface="Cairo"/>
                <a:ea typeface="Cairo"/>
                <a:cs typeface="Cairo"/>
                <a:sym typeface="Cairo"/>
              </a:rPr>
              <a:t>HL Reg</a:t>
            </a:r>
            <a:endParaRPr sz="2400" dirty="0">
              <a:latin typeface="Cairo"/>
              <a:ea typeface="Cairo"/>
              <a:cs typeface="Cairo"/>
              <a:sym typeface="Cairo"/>
            </a:endParaRPr>
          </a:p>
        </p:txBody>
      </p:sp>
      <p:sp>
        <p:nvSpPr>
          <p:cNvPr id="939" name="Google Shape;939;p44"/>
          <p:cNvSpPr txBox="1">
            <a:spLocks noGrp="1"/>
          </p:cNvSpPr>
          <p:nvPr>
            <p:ph type="title" idx="4294967295"/>
          </p:nvPr>
        </p:nvSpPr>
        <p:spPr>
          <a:xfrm>
            <a:off x="2020100" y="1723925"/>
            <a:ext cx="1127400" cy="628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400">
                <a:latin typeface="Cairo"/>
                <a:ea typeface="Cairo"/>
                <a:cs typeface="Cairo"/>
                <a:sym typeface="Cairo"/>
              </a:rPr>
              <a:t>ALU Func</a:t>
            </a:r>
            <a:endParaRPr sz="2400" dirty="0">
              <a:latin typeface="Cairo"/>
              <a:ea typeface="Cairo"/>
              <a:cs typeface="Cairo"/>
              <a:sym typeface="Cairo"/>
            </a:endParaRPr>
          </a:p>
        </p:txBody>
      </p:sp>
      <p:sp>
        <p:nvSpPr>
          <p:cNvPr id="940" name="Google Shape;940;p44"/>
          <p:cNvSpPr txBox="1">
            <a:spLocks noGrp="1"/>
          </p:cNvSpPr>
          <p:nvPr>
            <p:ph type="title" idx="4294967295"/>
          </p:nvPr>
        </p:nvSpPr>
        <p:spPr>
          <a:xfrm>
            <a:off x="2829850" y="3551850"/>
            <a:ext cx="736500" cy="775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latin typeface="Cairo"/>
                <a:ea typeface="Cairo"/>
                <a:cs typeface="Cairo"/>
                <a:sym typeface="Cairo"/>
              </a:rPr>
              <a:t>HL Sel</a:t>
            </a:r>
            <a:endParaRPr sz="2400" dirty="0">
              <a:latin typeface="Cairo"/>
              <a:ea typeface="Cairo"/>
              <a:cs typeface="Cairo"/>
              <a:sym typeface="Cair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44"/>
        <p:cNvGrpSpPr/>
        <p:nvPr/>
      </p:nvGrpSpPr>
      <p:grpSpPr>
        <a:xfrm>
          <a:off x="0" y="0"/>
          <a:ext cx="0" cy="0"/>
          <a:chOff x="0" y="0"/>
          <a:chExt cx="0" cy="0"/>
        </a:xfrm>
      </p:grpSpPr>
      <p:sp>
        <p:nvSpPr>
          <p:cNvPr id="945" name="Google Shape;945;p4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ALU Functions</a:t>
            </a:r>
            <a:endParaRPr sz="2400" dirty="0"/>
          </a:p>
        </p:txBody>
      </p:sp>
      <p:sp>
        <p:nvSpPr>
          <p:cNvPr id="946" name="Google Shape;946;p45"/>
          <p:cNvSpPr txBox="1">
            <a:spLocks noGrp="1"/>
          </p:cNvSpPr>
          <p:nvPr>
            <p:ph type="subTitle" idx="1"/>
          </p:nvPr>
        </p:nvSpPr>
        <p:spPr>
          <a:xfrm>
            <a:off x="4583625" y="1341175"/>
            <a:ext cx="3574200" cy="2640000"/>
          </a:xfrm>
          <a:prstGeom prst="rect">
            <a:avLst/>
          </a:prstGeom>
        </p:spPr>
        <p:txBody>
          <a:bodyPr spcFirstLastPara="1" wrap="square" lIns="91425" tIns="91425" rIns="91425" bIns="91425" anchor="ctr" anchorCtr="0">
            <a:noAutofit/>
          </a:bodyPr>
          <a:lstStyle/>
          <a:p>
            <a:pPr marL="457200" lvl="0" indent="-355600" algn="l" rtl="0">
              <a:spcBef>
                <a:spcPts val="0"/>
              </a:spcBef>
              <a:spcAft>
                <a:spcPts val="0"/>
              </a:spcAft>
              <a:buSzPts val="2000"/>
              <a:buChar char="●"/>
            </a:pPr>
            <a:r>
              <a:rPr lang="en" sz="2000" b="1"/>
              <a:t>MUL</a:t>
            </a:r>
            <a:r>
              <a:rPr lang="en" sz="2000"/>
              <a:t> - multiply (8=4*4 bits)</a:t>
            </a:r>
            <a:endParaRPr sz="2000" dirty="0"/>
          </a:p>
          <a:p>
            <a:pPr marL="457200" lvl="0" indent="-355600" algn="l" rtl="0">
              <a:spcBef>
                <a:spcPts val="0"/>
              </a:spcBef>
              <a:spcAft>
                <a:spcPts val="0"/>
              </a:spcAft>
              <a:buSzPts val="2000"/>
              <a:buChar char="●"/>
            </a:pPr>
            <a:r>
              <a:rPr lang="en" sz="2000" b="1"/>
              <a:t>DIV</a:t>
            </a:r>
            <a:r>
              <a:rPr lang="en" sz="2000"/>
              <a:t> - divide (4=8/4 bits)</a:t>
            </a:r>
            <a:endParaRPr sz="2000" dirty="0"/>
          </a:p>
          <a:p>
            <a:pPr marL="457200" lvl="0" indent="-355600" algn="l" rtl="0">
              <a:spcBef>
                <a:spcPts val="0"/>
              </a:spcBef>
              <a:spcAft>
                <a:spcPts val="0"/>
              </a:spcAft>
              <a:buClr>
                <a:schemeClr val="lt2"/>
              </a:buClr>
              <a:buSzPts val="2000"/>
              <a:buChar char="●"/>
            </a:pPr>
            <a:r>
              <a:rPr lang="en" sz="2000" b="1">
                <a:solidFill>
                  <a:schemeClr val="lt2"/>
                </a:solidFill>
              </a:rPr>
              <a:t>COM</a:t>
            </a:r>
            <a:r>
              <a:rPr lang="en" sz="2000">
                <a:solidFill>
                  <a:schemeClr val="lt2"/>
                </a:solidFill>
              </a:rPr>
              <a:t> - comms state</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VID</a:t>
            </a:r>
            <a:r>
              <a:rPr lang="en" sz="2000">
                <a:solidFill>
                  <a:schemeClr val="lt2"/>
                </a:solidFill>
              </a:rPr>
              <a:t> - video timing</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FNC</a:t>
            </a:r>
            <a:r>
              <a:rPr lang="en" sz="2000">
                <a:solidFill>
                  <a:schemeClr val="lt2"/>
                </a:solidFill>
              </a:rPr>
              <a:t> - unary functions</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FND</a:t>
            </a:r>
            <a:r>
              <a:rPr lang="en" sz="2000">
                <a:solidFill>
                  <a:schemeClr val="lt2"/>
                </a:solidFill>
              </a:rPr>
              <a:t> - unary (8080)</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FNE</a:t>
            </a:r>
            <a:r>
              <a:rPr lang="en" sz="2000">
                <a:solidFill>
                  <a:schemeClr val="lt2"/>
                </a:solidFill>
              </a:rPr>
              <a:t> - unary (VM)</a:t>
            </a:r>
            <a:endParaRPr sz="2000" dirty="0">
              <a:solidFill>
                <a:schemeClr val="lt2"/>
              </a:solidFill>
            </a:endParaRPr>
          </a:p>
          <a:p>
            <a:pPr marL="457200" lvl="0" indent="-355600" algn="l" rtl="0">
              <a:spcBef>
                <a:spcPts val="0"/>
              </a:spcBef>
              <a:spcAft>
                <a:spcPts val="0"/>
              </a:spcAft>
              <a:buSzPts val="2000"/>
              <a:buChar char="●"/>
            </a:pPr>
            <a:r>
              <a:rPr lang="en" sz="2000" b="1"/>
              <a:t>FNF</a:t>
            </a:r>
            <a:r>
              <a:rPr lang="en" sz="2000"/>
              <a:t> - unary (default)</a:t>
            </a:r>
            <a:endParaRPr sz="2000" dirty="0"/>
          </a:p>
        </p:txBody>
      </p:sp>
      <p:sp>
        <p:nvSpPr>
          <p:cNvPr id="947" name="Google Shape;947;p45"/>
          <p:cNvSpPr txBox="1">
            <a:spLocks noGrp="1"/>
          </p:cNvSpPr>
          <p:nvPr>
            <p:ph type="subTitle" idx="4"/>
          </p:nvPr>
        </p:nvSpPr>
        <p:spPr>
          <a:xfrm>
            <a:off x="720000" y="1341175"/>
            <a:ext cx="3574200" cy="2640000"/>
          </a:xfrm>
          <a:prstGeom prst="rect">
            <a:avLst/>
          </a:prstGeom>
        </p:spPr>
        <p:txBody>
          <a:bodyPr spcFirstLastPara="1" wrap="square" lIns="91425" tIns="91425" rIns="91425" bIns="91425" anchor="ctr" anchorCtr="0">
            <a:noAutofit/>
          </a:bodyPr>
          <a:lstStyle/>
          <a:p>
            <a:pPr marL="457200" lvl="0" indent="-355600" algn="l" rtl="0">
              <a:spcBef>
                <a:spcPts val="0"/>
              </a:spcBef>
              <a:spcAft>
                <a:spcPts val="0"/>
              </a:spcAft>
              <a:buSzPts val="2000"/>
              <a:buChar char="●"/>
            </a:pPr>
            <a:r>
              <a:rPr lang="en" sz="2000" b="1"/>
              <a:t>MV</a:t>
            </a:r>
            <a:r>
              <a:rPr lang="en" sz="2000"/>
              <a:t> - move HL to dest</a:t>
            </a:r>
            <a:endParaRPr sz="2000" dirty="0"/>
          </a:p>
          <a:p>
            <a:pPr marL="457200" lvl="0" indent="-355600" algn="l" rtl="0">
              <a:spcBef>
                <a:spcPts val="0"/>
              </a:spcBef>
              <a:spcAft>
                <a:spcPts val="0"/>
              </a:spcAft>
              <a:buSzPts val="2000"/>
              <a:buChar char="●"/>
            </a:pPr>
            <a:r>
              <a:rPr lang="en" sz="2000" b="1"/>
              <a:t>ADD</a:t>
            </a:r>
            <a:r>
              <a:rPr lang="en" sz="2000"/>
              <a:t> - addition (no carry)</a:t>
            </a:r>
            <a:endParaRPr sz="2000" dirty="0"/>
          </a:p>
          <a:p>
            <a:pPr marL="457200" lvl="0" indent="-355600" algn="l" rtl="0">
              <a:spcBef>
                <a:spcPts val="0"/>
              </a:spcBef>
              <a:spcAft>
                <a:spcPts val="0"/>
              </a:spcAft>
              <a:buSzPts val="2000"/>
              <a:buChar char="●"/>
            </a:pPr>
            <a:r>
              <a:rPr lang="en" sz="2000" b="1"/>
              <a:t>AF</a:t>
            </a:r>
            <a:r>
              <a:rPr lang="en" sz="2000"/>
              <a:t> - arithmetic flags</a:t>
            </a:r>
            <a:endParaRPr sz="2000" dirty="0"/>
          </a:p>
          <a:p>
            <a:pPr marL="457200" lvl="0" indent="-355600" algn="l" rtl="0">
              <a:spcBef>
                <a:spcPts val="0"/>
              </a:spcBef>
              <a:spcAft>
                <a:spcPts val="0"/>
              </a:spcAft>
              <a:buSzPts val="2000"/>
              <a:buChar char="●"/>
            </a:pPr>
            <a:r>
              <a:rPr lang="en" sz="2000" b="1"/>
              <a:t>AND</a:t>
            </a:r>
            <a:r>
              <a:rPr lang="en" sz="2000"/>
              <a:t> - logical AND</a:t>
            </a:r>
            <a:endParaRPr sz="2000" dirty="0"/>
          </a:p>
          <a:p>
            <a:pPr marL="457200" lvl="0" indent="-355600" algn="l" rtl="0">
              <a:spcBef>
                <a:spcPts val="0"/>
              </a:spcBef>
              <a:spcAft>
                <a:spcPts val="0"/>
              </a:spcAft>
              <a:buSzPts val="2000"/>
              <a:buChar char="●"/>
            </a:pPr>
            <a:r>
              <a:rPr lang="en" sz="2000" b="1"/>
              <a:t>OR</a:t>
            </a:r>
            <a:r>
              <a:rPr lang="en" sz="2000"/>
              <a:t> - logical OR</a:t>
            </a:r>
            <a:endParaRPr sz="2000" dirty="0"/>
          </a:p>
          <a:p>
            <a:pPr marL="457200" lvl="0" indent="-355600" algn="l" rtl="0">
              <a:spcBef>
                <a:spcPts val="0"/>
              </a:spcBef>
              <a:spcAft>
                <a:spcPts val="0"/>
              </a:spcAft>
              <a:buSzPts val="2000"/>
              <a:buChar char="●"/>
            </a:pPr>
            <a:r>
              <a:rPr lang="en" sz="2000" b="1"/>
              <a:t>XOR</a:t>
            </a:r>
            <a:r>
              <a:rPr lang="en" sz="2000"/>
              <a:t> - logical XOR</a:t>
            </a:r>
            <a:endParaRPr sz="2000" dirty="0"/>
          </a:p>
          <a:p>
            <a:pPr marL="457200" lvl="0" indent="-355600" algn="l" rtl="0">
              <a:spcBef>
                <a:spcPts val="0"/>
              </a:spcBef>
              <a:spcAft>
                <a:spcPts val="0"/>
              </a:spcAft>
              <a:buClr>
                <a:schemeClr val="lt2"/>
              </a:buClr>
              <a:buSzPts val="2000"/>
              <a:buChar char="●"/>
            </a:pPr>
            <a:r>
              <a:rPr lang="en" sz="2000" b="1">
                <a:solidFill>
                  <a:schemeClr val="lt2"/>
                </a:solidFill>
              </a:rPr>
              <a:t>WAV</a:t>
            </a:r>
            <a:r>
              <a:rPr lang="en" sz="2000">
                <a:solidFill>
                  <a:schemeClr val="lt2"/>
                </a:solidFill>
              </a:rPr>
              <a:t> - wave table</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DIS</a:t>
            </a:r>
            <a:r>
              <a:rPr lang="en" sz="2000">
                <a:solidFill>
                  <a:schemeClr val="lt2"/>
                </a:solidFill>
              </a:rPr>
              <a:t> - dispatch page</a:t>
            </a:r>
            <a:endParaRPr sz="2000" dirty="0">
              <a:solidFill>
                <a:schemeClr val="lt2"/>
              </a:solidFill>
            </a:endParaRPr>
          </a:p>
        </p:txBody>
      </p:sp>
      <p:sp>
        <p:nvSpPr>
          <p:cNvPr id="948" name="Google Shape;948;p45"/>
          <p:cNvSpPr txBox="1">
            <a:spLocks noGrp="1"/>
          </p:cNvSpPr>
          <p:nvPr>
            <p:ph type="title" idx="2"/>
          </p:nvPr>
        </p:nvSpPr>
        <p:spPr>
          <a:xfrm>
            <a:off x="6748625" y="4547900"/>
            <a:ext cx="568500" cy="29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b="0">
                <a:solidFill>
                  <a:schemeClr val="dk1"/>
                </a:solidFill>
                <a:latin typeface="Cairo"/>
                <a:ea typeface="Cairo"/>
                <a:cs typeface="Cairo"/>
                <a:sym typeface="Cairo"/>
              </a:rPr>
              <a:t>40</a:t>
            </a:r>
            <a:endParaRPr sz="1800" b="0" dirty="0">
              <a:solidFill>
                <a:schemeClr val="dk1"/>
              </a:solidFill>
              <a:latin typeface="Cairo"/>
              <a:ea typeface="Cairo"/>
              <a:cs typeface="Cairo"/>
              <a:sym typeface="Cai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4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4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4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46">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46">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46">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46">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46">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946">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94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Google Shape;953;p4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Default Unary Functions</a:t>
            </a:r>
            <a:endParaRPr sz="2400" dirty="0"/>
          </a:p>
        </p:txBody>
      </p:sp>
      <p:sp>
        <p:nvSpPr>
          <p:cNvPr id="954" name="Google Shape;954;p46"/>
          <p:cNvSpPr txBox="1">
            <a:spLocks noGrp="1"/>
          </p:cNvSpPr>
          <p:nvPr>
            <p:ph type="subTitle" idx="1"/>
          </p:nvPr>
        </p:nvSpPr>
        <p:spPr>
          <a:xfrm>
            <a:off x="4583625" y="1341175"/>
            <a:ext cx="3574200" cy="2640000"/>
          </a:xfrm>
          <a:prstGeom prst="rect">
            <a:avLst/>
          </a:prstGeom>
        </p:spPr>
        <p:txBody>
          <a:bodyPr spcFirstLastPara="1" wrap="square" lIns="91425" tIns="91425" rIns="91425" bIns="91425" anchor="ctr" anchorCtr="0">
            <a:noAutofit/>
          </a:bodyPr>
          <a:lstStyle/>
          <a:p>
            <a:pPr marL="457200" lvl="0" indent="-355600" algn="l" rtl="0">
              <a:spcBef>
                <a:spcPts val="0"/>
              </a:spcBef>
              <a:spcAft>
                <a:spcPts val="0"/>
              </a:spcAft>
              <a:buSzPts val="2000"/>
              <a:buChar char="●"/>
            </a:pPr>
            <a:r>
              <a:rPr lang="en" sz="2000" b="1"/>
              <a:t>ZERO?</a:t>
            </a:r>
            <a:r>
              <a:rPr lang="en" sz="2000"/>
              <a:t>		A==0?</a:t>
            </a:r>
            <a:endParaRPr sz="2000" dirty="0"/>
          </a:p>
          <a:p>
            <a:pPr marL="457200" lvl="0" indent="-355600" algn="l" rtl="0">
              <a:spcBef>
                <a:spcPts val="0"/>
              </a:spcBef>
              <a:spcAft>
                <a:spcPts val="0"/>
              </a:spcAft>
              <a:buClr>
                <a:schemeClr val="lt2"/>
              </a:buClr>
              <a:buSzPts val="2000"/>
              <a:buChar char="●"/>
            </a:pPr>
            <a:r>
              <a:rPr lang="en" sz="2000" b="1">
                <a:solidFill>
                  <a:schemeClr val="lt2"/>
                </a:solidFill>
              </a:rPr>
              <a:t>KERN?</a:t>
            </a:r>
            <a:r>
              <a:rPr lang="en" sz="2000">
                <a:solidFill>
                  <a:schemeClr val="lt2"/>
                </a:solidFill>
              </a:rPr>
              <a:t>		bank==1?</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INCLINE</a:t>
            </a:r>
            <a:r>
              <a:rPr lang="en" sz="2000">
                <a:solidFill>
                  <a:schemeClr val="lt2"/>
                </a:solidFill>
              </a:rPr>
              <a:t>		inc VM line</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INCBLK</a:t>
            </a:r>
            <a:r>
              <a:rPr lang="en" sz="2000">
                <a:solidFill>
                  <a:schemeClr val="lt2"/>
                </a:solidFill>
              </a:rPr>
              <a:t>		inc VM block</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NSR</a:t>
            </a:r>
            <a:r>
              <a:rPr lang="en" sz="2000">
                <a:solidFill>
                  <a:schemeClr val="lt2"/>
                </a:solidFill>
              </a:rPr>
              <a:t>		A&gt;&gt;1 | 0x80</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SWAP</a:t>
            </a:r>
            <a:r>
              <a:rPr lang="en" sz="2000">
                <a:solidFill>
                  <a:schemeClr val="lt2"/>
                </a:solidFill>
              </a:rPr>
              <a:t>		AB = BA</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REVERSE</a:t>
            </a:r>
            <a:r>
              <a:rPr lang="en" sz="2000">
                <a:solidFill>
                  <a:schemeClr val="lt2"/>
                </a:solidFill>
              </a:rPr>
              <a:t>	reverse bits</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AUDIO</a:t>
            </a:r>
            <a:r>
              <a:rPr lang="en" sz="2000">
                <a:solidFill>
                  <a:schemeClr val="lt2"/>
                </a:solidFill>
              </a:rPr>
              <a:t>		flip sign</a:t>
            </a:r>
            <a:endParaRPr sz="2000" dirty="0">
              <a:solidFill>
                <a:schemeClr val="lt2"/>
              </a:solidFill>
            </a:endParaRPr>
          </a:p>
        </p:txBody>
      </p:sp>
      <p:sp>
        <p:nvSpPr>
          <p:cNvPr id="955" name="Google Shape;955;p46"/>
          <p:cNvSpPr txBox="1">
            <a:spLocks noGrp="1"/>
          </p:cNvSpPr>
          <p:nvPr>
            <p:ph type="subTitle" idx="4"/>
          </p:nvPr>
        </p:nvSpPr>
        <p:spPr>
          <a:xfrm>
            <a:off x="720000" y="1341175"/>
            <a:ext cx="3574200" cy="2640000"/>
          </a:xfrm>
          <a:prstGeom prst="rect">
            <a:avLst/>
          </a:prstGeom>
        </p:spPr>
        <p:txBody>
          <a:bodyPr spcFirstLastPara="1" wrap="square" lIns="91425" tIns="91425" rIns="91425" bIns="91425" anchor="ctr" anchorCtr="0">
            <a:noAutofit/>
          </a:bodyPr>
          <a:lstStyle/>
          <a:p>
            <a:pPr marL="457200" lvl="0" indent="-355600" algn="l" rtl="0">
              <a:spcBef>
                <a:spcPts val="0"/>
              </a:spcBef>
              <a:spcAft>
                <a:spcPts val="0"/>
              </a:spcAft>
              <a:buSzPts val="2000"/>
              <a:buChar char="●"/>
            </a:pPr>
            <a:r>
              <a:rPr lang="en" sz="2000" b="1"/>
              <a:t>IDEN</a:t>
            </a:r>
            <a:r>
              <a:rPr lang="en" sz="2000"/>
              <a:t>	A = A</a:t>
            </a:r>
            <a:endParaRPr sz="2000" dirty="0"/>
          </a:p>
          <a:p>
            <a:pPr marL="457200" lvl="0" indent="-355600" algn="l" rtl="0">
              <a:spcBef>
                <a:spcPts val="0"/>
              </a:spcBef>
              <a:spcAft>
                <a:spcPts val="0"/>
              </a:spcAft>
              <a:buSzPts val="2000"/>
              <a:buChar char="●"/>
            </a:pPr>
            <a:r>
              <a:rPr lang="en" sz="2000" b="1"/>
              <a:t>INC</a:t>
            </a:r>
            <a:r>
              <a:rPr lang="en" sz="2000"/>
              <a:t>		A = A + 1</a:t>
            </a:r>
            <a:endParaRPr sz="2000" dirty="0"/>
          </a:p>
          <a:p>
            <a:pPr marL="457200" lvl="0" indent="-355600" algn="l" rtl="0">
              <a:spcBef>
                <a:spcPts val="0"/>
              </a:spcBef>
              <a:spcAft>
                <a:spcPts val="0"/>
              </a:spcAft>
              <a:buSzPts val="2000"/>
              <a:buChar char="●"/>
            </a:pPr>
            <a:r>
              <a:rPr lang="en" sz="2000" b="1"/>
              <a:t>INC2</a:t>
            </a:r>
            <a:r>
              <a:rPr lang="en" sz="2000"/>
              <a:t>	A = A + 2</a:t>
            </a:r>
            <a:endParaRPr sz="2000" dirty="0"/>
          </a:p>
          <a:p>
            <a:pPr marL="457200" lvl="0" indent="-355600" algn="l" rtl="0">
              <a:spcBef>
                <a:spcPts val="0"/>
              </a:spcBef>
              <a:spcAft>
                <a:spcPts val="0"/>
              </a:spcAft>
              <a:buSzPts val="2000"/>
              <a:buChar char="●"/>
            </a:pPr>
            <a:r>
              <a:rPr lang="en" sz="2000" b="1"/>
              <a:t>DEC</a:t>
            </a:r>
            <a:r>
              <a:rPr lang="en" sz="2000"/>
              <a:t>		A = A - 1</a:t>
            </a:r>
            <a:endParaRPr sz="2000" dirty="0"/>
          </a:p>
          <a:p>
            <a:pPr marL="457200" lvl="0" indent="-355600" algn="l" rtl="0">
              <a:spcBef>
                <a:spcPts val="0"/>
              </a:spcBef>
              <a:spcAft>
                <a:spcPts val="0"/>
              </a:spcAft>
              <a:buSzPts val="2000"/>
              <a:buChar char="●"/>
            </a:pPr>
            <a:r>
              <a:rPr lang="en" sz="2000" b="1"/>
              <a:t>1COM</a:t>
            </a:r>
            <a:r>
              <a:rPr lang="en" sz="2000"/>
              <a:t>	A = !A</a:t>
            </a:r>
            <a:endParaRPr sz="2000" dirty="0"/>
          </a:p>
          <a:p>
            <a:pPr marL="457200" lvl="0" indent="-355600" algn="l" rtl="0">
              <a:spcBef>
                <a:spcPts val="0"/>
              </a:spcBef>
              <a:spcAft>
                <a:spcPts val="0"/>
              </a:spcAft>
              <a:buSzPts val="2000"/>
              <a:buChar char="●"/>
            </a:pPr>
            <a:r>
              <a:rPr lang="en" sz="2000" b="1"/>
              <a:t>2COM</a:t>
            </a:r>
            <a:r>
              <a:rPr lang="en" sz="2000"/>
              <a:t>	A = -A</a:t>
            </a:r>
            <a:endParaRPr sz="2000" dirty="0"/>
          </a:p>
          <a:p>
            <a:pPr marL="457200" lvl="0" indent="-355600" algn="l" rtl="0">
              <a:spcBef>
                <a:spcPts val="0"/>
              </a:spcBef>
              <a:spcAft>
                <a:spcPts val="0"/>
              </a:spcAft>
              <a:buSzPts val="2000"/>
              <a:buChar char="●"/>
            </a:pPr>
            <a:r>
              <a:rPr lang="en" sz="2000" b="1"/>
              <a:t>LSR</a:t>
            </a:r>
            <a:r>
              <a:rPr lang="en" sz="2000"/>
              <a:t>		A = A &gt;&gt; 1</a:t>
            </a:r>
            <a:endParaRPr sz="2000" dirty="0"/>
          </a:p>
          <a:p>
            <a:pPr marL="457200" lvl="0" indent="-355600" algn="l" rtl="0">
              <a:spcBef>
                <a:spcPts val="0"/>
              </a:spcBef>
              <a:spcAft>
                <a:spcPts val="0"/>
              </a:spcAft>
              <a:buSzPts val="2000"/>
              <a:buChar char="●"/>
            </a:pPr>
            <a:r>
              <a:rPr lang="en" sz="2000" b="1"/>
              <a:t>LSL</a:t>
            </a:r>
            <a:r>
              <a:rPr lang="en" sz="2000"/>
              <a:t>		A = A &lt;&lt; 1</a:t>
            </a:r>
            <a:endParaRPr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5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5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5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0" name="Google Shape;960;p4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Execution State Machine</a:t>
            </a:r>
            <a:endParaRPr dirty="0"/>
          </a:p>
        </p:txBody>
      </p:sp>
      <p:pic>
        <p:nvPicPr>
          <p:cNvPr id="961" name="Google Shape;961;p47"/>
          <p:cNvPicPr preferRelativeResize="0"/>
          <p:nvPr/>
        </p:nvPicPr>
        <p:blipFill>
          <a:blip r:embed="rId3">
            <a:alphaModFix/>
          </a:blip>
          <a:stretch>
            <a:fillRect/>
          </a:stretch>
        </p:blipFill>
        <p:spPr>
          <a:xfrm>
            <a:off x="1655012" y="1170125"/>
            <a:ext cx="5833978" cy="3433976"/>
          </a:xfrm>
          <a:prstGeom prst="rect">
            <a:avLst/>
          </a:prstGeom>
          <a:noFill/>
          <a:ln>
            <a:noFill/>
          </a:ln>
        </p:spPr>
      </p:pic>
      <p:sp>
        <p:nvSpPr>
          <p:cNvPr id="962" name="Google Shape;962;p47"/>
          <p:cNvSpPr/>
          <p:nvPr/>
        </p:nvSpPr>
        <p:spPr>
          <a:xfrm>
            <a:off x="2009775" y="3270775"/>
            <a:ext cx="933600" cy="5727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3" name="Google Shape;963;p47"/>
          <p:cNvSpPr txBox="1">
            <a:spLocks noGrp="1"/>
          </p:cNvSpPr>
          <p:nvPr>
            <p:ph type="title" idx="4294967295"/>
          </p:nvPr>
        </p:nvSpPr>
        <p:spPr>
          <a:xfrm>
            <a:off x="2943375" y="3242725"/>
            <a:ext cx="2728800" cy="62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latin typeface="Cairo"/>
                <a:ea typeface="Cairo"/>
                <a:cs typeface="Cairo"/>
                <a:sym typeface="Cairo"/>
              </a:rPr>
              <a:t>Generic Array Logic</a:t>
            </a:r>
            <a:endParaRPr sz="2400" dirty="0">
              <a:latin typeface="Cairo"/>
              <a:ea typeface="Cairo"/>
              <a:cs typeface="Cairo"/>
              <a:sym typeface="Cairo"/>
            </a:endParaRPr>
          </a:p>
          <a:p>
            <a:pPr marL="0" lvl="0" indent="0" algn="ctr" rtl="0">
              <a:spcBef>
                <a:spcPts val="0"/>
              </a:spcBef>
              <a:spcAft>
                <a:spcPts val="0"/>
              </a:spcAft>
              <a:buNone/>
            </a:pPr>
            <a:r>
              <a:rPr lang="en" sz="2400">
                <a:latin typeface="Cairo"/>
                <a:ea typeface="Cairo"/>
                <a:cs typeface="Cairo"/>
                <a:sym typeface="Cairo"/>
              </a:rPr>
              <a:t>(16R4 circa 1978)</a:t>
            </a:r>
            <a:endParaRPr sz="2400" dirty="0">
              <a:latin typeface="Cairo"/>
              <a:ea typeface="Cairo"/>
              <a:cs typeface="Cairo"/>
              <a:sym typeface="Cair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p4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Execution Sequence</a:t>
            </a:r>
            <a:endParaRPr sz="2400" dirty="0"/>
          </a:p>
        </p:txBody>
      </p:sp>
      <p:sp>
        <p:nvSpPr>
          <p:cNvPr id="969" name="Google Shape;969;p48"/>
          <p:cNvSpPr/>
          <p:nvPr/>
        </p:nvSpPr>
        <p:spPr>
          <a:xfrm>
            <a:off x="951425" y="2087825"/>
            <a:ext cx="1491600" cy="2060400"/>
          </a:xfrm>
          <a:prstGeom prst="roundRect">
            <a:avLst>
              <a:gd name="adj" fmla="val 3089"/>
            </a:avLst>
          </a:prstGeom>
          <a:solidFill>
            <a:schemeClr val="lt2"/>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2"/>
                </a:solidFill>
                <a:latin typeface="Cairo"/>
                <a:ea typeface="Cairo"/>
                <a:cs typeface="Cairo"/>
                <a:sym typeface="Cairo"/>
              </a:rPr>
              <a:t>Read control word from </a:t>
            </a:r>
            <a:r>
              <a:rPr lang="en" sz="2000" b="1">
                <a:solidFill>
                  <a:schemeClr val="dk2"/>
                </a:solidFill>
                <a:latin typeface="Cairo"/>
                <a:ea typeface="Cairo"/>
                <a:cs typeface="Cairo"/>
                <a:sym typeface="Cairo"/>
              </a:rPr>
              <a:t>Program Memory</a:t>
            </a:r>
            <a:endParaRPr sz="2000" b="1" dirty="0">
              <a:solidFill>
                <a:schemeClr val="dk2"/>
              </a:solidFill>
              <a:latin typeface="Cairo"/>
              <a:ea typeface="Cairo"/>
              <a:cs typeface="Cairo"/>
              <a:sym typeface="Cairo"/>
            </a:endParaRPr>
          </a:p>
          <a:p>
            <a:pPr marL="0" lvl="0" indent="0" algn="ctr" rtl="0">
              <a:spcBef>
                <a:spcPts val="0"/>
              </a:spcBef>
              <a:spcAft>
                <a:spcPts val="0"/>
              </a:spcAft>
              <a:buNone/>
            </a:pPr>
            <a:endParaRPr dirty="0">
              <a:latin typeface="Cairo"/>
              <a:ea typeface="Cairo"/>
              <a:cs typeface="Cairo"/>
              <a:sym typeface="Cairo"/>
            </a:endParaRPr>
          </a:p>
        </p:txBody>
      </p:sp>
      <p:sp>
        <p:nvSpPr>
          <p:cNvPr id="970" name="Google Shape;970;p48"/>
          <p:cNvSpPr/>
          <p:nvPr/>
        </p:nvSpPr>
        <p:spPr>
          <a:xfrm>
            <a:off x="2867950" y="2087700"/>
            <a:ext cx="1491600" cy="2060400"/>
          </a:xfrm>
          <a:prstGeom prst="roundRect">
            <a:avLst>
              <a:gd name="adj" fmla="val 3089"/>
            </a:avLst>
          </a:prstGeom>
          <a:solidFill>
            <a:schemeClr val="lt2"/>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2"/>
                </a:solidFill>
                <a:latin typeface="Cairo"/>
                <a:ea typeface="Cairo"/>
                <a:cs typeface="Cairo"/>
                <a:sym typeface="Cairo"/>
              </a:rPr>
              <a:t>Decode</a:t>
            </a:r>
            <a:endParaRPr sz="2000" dirty="0">
              <a:solidFill>
                <a:schemeClr val="dk2"/>
              </a:solidFill>
              <a:latin typeface="Cairo"/>
              <a:ea typeface="Cairo"/>
              <a:cs typeface="Cairo"/>
              <a:sym typeface="Cairo"/>
            </a:endParaRPr>
          </a:p>
          <a:p>
            <a:pPr marL="0" lvl="0" indent="0" algn="ctr" rtl="0">
              <a:spcBef>
                <a:spcPts val="0"/>
              </a:spcBef>
              <a:spcAft>
                <a:spcPts val="0"/>
              </a:spcAft>
              <a:buNone/>
            </a:pPr>
            <a:r>
              <a:rPr lang="en" sz="2000" b="1">
                <a:solidFill>
                  <a:schemeClr val="dk2"/>
                </a:solidFill>
                <a:latin typeface="Cairo"/>
                <a:ea typeface="Cairo"/>
                <a:cs typeface="Cairo"/>
                <a:sym typeface="Cairo"/>
              </a:rPr>
              <a:t>and</a:t>
            </a:r>
            <a:endParaRPr sz="2000" b="1" dirty="0">
              <a:solidFill>
                <a:schemeClr val="dk2"/>
              </a:solidFill>
              <a:latin typeface="Cairo"/>
              <a:ea typeface="Cairo"/>
              <a:cs typeface="Cairo"/>
              <a:sym typeface="Cairo"/>
            </a:endParaRPr>
          </a:p>
          <a:p>
            <a:pPr marL="0" lvl="0" indent="0" algn="ctr" rtl="0">
              <a:spcBef>
                <a:spcPts val="0"/>
              </a:spcBef>
              <a:spcAft>
                <a:spcPts val="0"/>
              </a:spcAft>
              <a:buNone/>
            </a:pPr>
            <a:r>
              <a:rPr lang="en" sz="2000">
                <a:solidFill>
                  <a:schemeClr val="dk2"/>
                </a:solidFill>
                <a:latin typeface="Cairo"/>
                <a:ea typeface="Cairo"/>
                <a:cs typeface="Cairo"/>
                <a:sym typeface="Cairo"/>
              </a:rPr>
              <a:t>Read data from </a:t>
            </a:r>
            <a:endParaRPr sz="2000" dirty="0">
              <a:solidFill>
                <a:schemeClr val="dk2"/>
              </a:solidFill>
              <a:latin typeface="Cairo"/>
              <a:ea typeface="Cairo"/>
              <a:cs typeface="Cairo"/>
              <a:sym typeface="Cairo"/>
            </a:endParaRPr>
          </a:p>
          <a:p>
            <a:pPr marL="0" lvl="0" indent="0" algn="ctr" rtl="0">
              <a:spcBef>
                <a:spcPts val="0"/>
              </a:spcBef>
              <a:spcAft>
                <a:spcPts val="0"/>
              </a:spcAft>
              <a:buNone/>
            </a:pPr>
            <a:r>
              <a:rPr lang="en" sz="2000" b="1">
                <a:solidFill>
                  <a:schemeClr val="dk2"/>
                </a:solidFill>
                <a:latin typeface="Cairo"/>
                <a:ea typeface="Cairo"/>
                <a:cs typeface="Cairo"/>
                <a:sym typeface="Cairo"/>
              </a:rPr>
              <a:t>Data Memory</a:t>
            </a:r>
            <a:endParaRPr sz="2000" b="1" dirty="0">
              <a:solidFill>
                <a:schemeClr val="dk2"/>
              </a:solidFill>
              <a:latin typeface="Cairo"/>
              <a:ea typeface="Cairo"/>
              <a:cs typeface="Cairo"/>
              <a:sym typeface="Cairo"/>
            </a:endParaRPr>
          </a:p>
        </p:txBody>
      </p:sp>
      <p:sp>
        <p:nvSpPr>
          <p:cNvPr id="971" name="Google Shape;971;p48"/>
          <p:cNvSpPr/>
          <p:nvPr/>
        </p:nvSpPr>
        <p:spPr>
          <a:xfrm>
            <a:off x="4784475" y="2087700"/>
            <a:ext cx="1491600" cy="2060400"/>
          </a:xfrm>
          <a:prstGeom prst="roundRect">
            <a:avLst>
              <a:gd name="adj" fmla="val 3089"/>
            </a:avLst>
          </a:prstGeom>
          <a:solidFill>
            <a:schemeClr val="lt2"/>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2"/>
                </a:solidFill>
                <a:latin typeface="Cairo"/>
                <a:ea typeface="Cairo"/>
                <a:cs typeface="Cairo"/>
                <a:sym typeface="Cairo"/>
              </a:rPr>
              <a:t>Read ALU </a:t>
            </a:r>
            <a:r>
              <a:rPr lang="en" sz="2000" b="1">
                <a:solidFill>
                  <a:schemeClr val="dk2"/>
                </a:solidFill>
                <a:latin typeface="Cairo"/>
                <a:ea typeface="Cairo"/>
                <a:cs typeface="Cairo"/>
                <a:sym typeface="Cairo"/>
              </a:rPr>
              <a:t>or</a:t>
            </a:r>
            <a:r>
              <a:rPr lang="en" sz="2000">
                <a:solidFill>
                  <a:schemeClr val="dk2"/>
                </a:solidFill>
                <a:latin typeface="Cairo"/>
                <a:ea typeface="Cairo"/>
                <a:cs typeface="Cairo"/>
                <a:sym typeface="Cairo"/>
              </a:rPr>
              <a:t> immediate value from </a:t>
            </a:r>
            <a:r>
              <a:rPr lang="en" sz="2000" b="1">
                <a:solidFill>
                  <a:schemeClr val="dk2"/>
                </a:solidFill>
                <a:latin typeface="Cairo"/>
                <a:ea typeface="Cairo"/>
                <a:cs typeface="Cairo"/>
                <a:sym typeface="Cairo"/>
              </a:rPr>
              <a:t>Program Memory</a:t>
            </a:r>
            <a:endParaRPr sz="2000" dirty="0">
              <a:solidFill>
                <a:schemeClr val="dk2"/>
              </a:solidFill>
              <a:latin typeface="Cairo"/>
              <a:ea typeface="Cairo"/>
              <a:cs typeface="Cairo"/>
              <a:sym typeface="Cairo"/>
            </a:endParaRPr>
          </a:p>
        </p:txBody>
      </p:sp>
      <p:sp>
        <p:nvSpPr>
          <p:cNvPr id="972" name="Google Shape;972;p48"/>
          <p:cNvSpPr/>
          <p:nvPr/>
        </p:nvSpPr>
        <p:spPr>
          <a:xfrm>
            <a:off x="6701000" y="2087825"/>
            <a:ext cx="1491600" cy="2060400"/>
          </a:xfrm>
          <a:prstGeom prst="roundRect">
            <a:avLst>
              <a:gd name="adj" fmla="val 3089"/>
            </a:avLst>
          </a:prstGeom>
          <a:solidFill>
            <a:schemeClr val="lt2"/>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2"/>
                </a:solidFill>
                <a:latin typeface="Cairo"/>
                <a:ea typeface="Cairo"/>
                <a:cs typeface="Cairo"/>
                <a:sym typeface="Cairo"/>
              </a:rPr>
              <a:t>Write result to register and/or </a:t>
            </a:r>
            <a:r>
              <a:rPr lang="en" sz="2000" b="1">
                <a:solidFill>
                  <a:schemeClr val="dk2"/>
                </a:solidFill>
                <a:latin typeface="Cairo"/>
                <a:ea typeface="Cairo"/>
                <a:cs typeface="Cairo"/>
                <a:sym typeface="Cairo"/>
              </a:rPr>
              <a:t>Data Memory</a:t>
            </a:r>
            <a:endParaRPr sz="2000" b="1" dirty="0">
              <a:solidFill>
                <a:schemeClr val="dk2"/>
              </a:solidFill>
              <a:latin typeface="Cairo"/>
              <a:ea typeface="Cairo"/>
              <a:cs typeface="Cairo"/>
              <a:sym typeface="Cairo"/>
            </a:endParaRPr>
          </a:p>
        </p:txBody>
      </p:sp>
      <p:sp>
        <p:nvSpPr>
          <p:cNvPr id="973" name="Google Shape;973;p48"/>
          <p:cNvSpPr/>
          <p:nvPr/>
        </p:nvSpPr>
        <p:spPr>
          <a:xfrm>
            <a:off x="951425" y="1357650"/>
            <a:ext cx="1491600" cy="5217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Michroma"/>
                <a:ea typeface="Michroma"/>
                <a:cs typeface="Michroma"/>
                <a:sym typeface="Michroma"/>
              </a:rPr>
              <a:t>FETCH</a:t>
            </a:r>
            <a:endParaRPr sz="2000" b="1" dirty="0">
              <a:latin typeface="Michroma"/>
              <a:ea typeface="Michroma"/>
              <a:cs typeface="Michroma"/>
              <a:sym typeface="Michroma"/>
            </a:endParaRPr>
          </a:p>
        </p:txBody>
      </p:sp>
      <p:sp>
        <p:nvSpPr>
          <p:cNvPr id="974" name="Google Shape;974;p48"/>
          <p:cNvSpPr/>
          <p:nvPr/>
        </p:nvSpPr>
        <p:spPr>
          <a:xfrm>
            <a:off x="2867950" y="1357650"/>
            <a:ext cx="1491600" cy="5217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Michroma"/>
                <a:ea typeface="Michroma"/>
                <a:cs typeface="Michroma"/>
                <a:sym typeface="Michroma"/>
              </a:rPr>
              <a:t>READ</a:t>
            </a:r>
            <a:endParaRPr sz="2000" b="1" dirty="0">
              <a:latin typeface="Michroma"/>
              <a:ea typeface="Michroma"/>
              <a:cs typeface="Michroma"/>
              <a:sym typeface="Michroma"/>
            </a:endParaRPr>
          </a:p>
        </p:txBody>
      </p:sp>
      <p:sp>
        <p:nvSpPr>
          <p:cNvPr id="975" name="Google Shape;975;p48"/>
          <p:cNvSpPr/>
          <p:nvPr/>
        </p:nvSpPr>
        <p:spPr>
          <a:xfrm>
            <a:off x="4784475" y="1357650"/>
            <a:ext cx="1491600" cy="5217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b="1">
                <a:latin typeface="Michroma"/>
                <a:ea typeface="Michroma"/>
                <a:cs typeface="Michroma"/>
                <a:sym typeface="Michroma"/>
              </a:rPr>
              <a:t>EXECUTE</a:t>
            </a:r>
            <a:endParaRPr sz="1500" b="1" dirty="0">
              <a:latin typeface="Michroma"/>
              <a:ea typeface="Michroma"/>
              <a:cs typeface="Michroma"/>
              <a:sym typeface="Michroma"/>
            </a:endParaRPr>
          </a:p>
        </p:txBody>
      </p:sp>
      <p:sp>
        <p:nvSpPr>
          <p:cNvPr id="976" name="Google Shape;976;p48"/>
          <p:cNvSpPr/>
          <p:nvPr/>
        </p:nvSpPr>
        <p:spPr>
          <a:xfrm>
            <a:off x="6701000" y="1357650"/>
            <a:ext cx="1491600" cy="5217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Michroma"/>
                <a:ea typeface="Michroma"/>
                <a:cs typeface="Michroma"/>
                <a:sym typeface="Michroma"/>
              </a:rPr>
              <a:t>WRITE</a:t>
            </a:r>
            <a:endParaRPr sz="2000" b="1" dirty="0">
              <a:latin typeface="Michroma"/>
              <a:ea typeface="Michroma"/>
              <a:cs typeface="Michroma"/>
              <a:sym typeface="Michroma"/>
            </a:endParaRPr>
          </a:p>
        </p:txBody>
      </p:sp>
      <p:cxnSp>
        <p:nvCxnSpPr>
          <p:cNvPr id="977" name="Google Shape;977;p48"/>
          <p:cNvCxnSpPr>
            <a:stCxn id="971" idx="2"/>
            <a:endCxn id="972" idx="2"/>
          </p:cNvCxnSpPr>
          <p:nvPr/>
        </p:nvCxnSpPr>
        <p:spPr>
          <a:xfrm rot="-5400000" flipH="1">
            <a:off x="6488175" y="3190200"/>
            <a:ext cx="600" cy="1916400"/>
          </a:xfrm>
          <a:prstGeom prst="bentConnector3">
            <a:avLst>
              <a:gd name="adj1" fmla="val 59895833"/>
            </a:avLst>
          </a:prstGeom>
          <a:noFill/>
          <a:ln w="38100" cap="flat" cmpd="sng">
            <a:solidFill>
              <a:schemeClr val="lt2"/>
            </a:solidFill>
            <a:prstDash val="dash"/>
            <a:round/>
            <a:headEnd type="stealth" w="med" len="med"/>
            <a:tailEnd type="none" w="med" len="med"/>
          </a:ln>
        </p:spPr>
      </p:cxnSp>
      <p:sp>
        <p:nvSpPr>
          <p:cNvPr id="978" name="Google Shape;978;p48"/>
          <p:cNvSpPr txBox="1"/>
          <p:nvPr/>
        </p:nvSpPr>
        <p:spPr>
          <a:xfrm>
            <a:off x="6178875" y="4112238"/>
            <a:ext cx="6192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lt2"/>
                </a:solidFill>
                <a:latin typeface="Michroma"/>
                <a:ea typeface="Michroma"/>
                <a:cs typeface="Michroma"/>
                <a:sym typeface="Michroma"/>
              </a:rPr>
              <a:t>x2</a:t>
            </a:r>
            <a:endParaRPr sz="1600" b="1" dirty="0">
              <a:solidFill>
                <a:schemeClr val="lt2"/>
              </a:solidFill>
              <a:latin typeface="Michroma"/>
              <a:ea typeface="Michroma"/>
              <a:cs typeface="Michroma"/>
              <a:sym typeface="Michroma"/>
            </a:endParaRPr>
          </a:p>
        </p:txBody>
      </p:sp>
      <p:sp>
        <p:nvSpPr>
          <p:cNvPr id="979" name="Google Shape;979;p48"/>
          <p:cNvSpPr txBox="1"/>
          <p:nvPr/>
        </p:nvSpPr>
        <p:spPr>
          <a:xfrm>
            <a:off x="951425" y="4112250"/>
            <a:ext cx="34080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a:solidFill>
                  <a:schemeClr val="lt2"/>
                </a:solidFill>
                <a:latin typeface="Michroma"/>
                <a:ea typeface="Michroma"/>
                <a:cs typeface="Michroma"/>
                <a:sym typeface="Michroma"/>
              </a:rPr>
              <a:t>Single CPU  cycle</a:t>
            </a:r>
            <a:endParaRPr sz="1600" b="1" dirty="0">
              <a:solidFill>
                <a:schemeClr val="lt2"/>
              </a:solidFill>
              <a:latin typeface="Michroma"/>
              <a:ea typeface="Michroma"/>
              <a:cs typeface="Michroma"/>
              <a:sym typeface="Michroma"/>
            </a:endParaRPr>
          </a:p>
        </p:txBody>
      </p:sp>
      <p:cxnSp>
        <p:nvCxnSpPr>
          <p:cNvPr id="980" name="Google Shape;980;p48"/>
          <p:cNvCxnSpPr>
            <a:stCxn id="981" idx="2"/>
          </p:cNvCxnSpPr>
          <p:nvPr/>
        </p:nvCxnSpPr>
        <p:spPr>
          <a:xfrm rot="10800000">
            <a:off x="1235500" y="4543325"/>
            <a:ext cx="2840100" cy="0"/>
          </a:xfrm>
          <a:prstGeom prst="straightConnector1">
            <a:avLst/>
          </a:prstGeom>
          <a:noFill/>
          <a:ln w="38100" cap="flat" cmpd="sng">
            <a:solidFill>
              <a:schemeClr val="lt2"/>
            </a:solidFill>
            <a:prstDash val="dash"/>
            <a:round/>
            <a:headEnd type="stealth" w="med" len="med"/>
            <a:tailEnd type="stealth"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3"/>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969"/>
                                        </p:tgtEl>
                                        <p:attrNameLst>
                                          <p:attrName>style.visibility</p:attrName>
                                        </p:attrNameLst>
                                      </p:cBhvr>
                                      <p:to>
                                        <p:strVal val="visible"/>
                                      </p:to>
                                    </p:set>
                                    <p:animEffect transition="in" filter="fade">
                                      <p:cBhvr>
                                        <p:cTn id="9" dur="1000"/>
                                        <p:tgtEl>
                                          <p:spTgt spid="96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974"/>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970"/>
                                        </p:tgtEl>
                                        <p:attrNameLst>
                                          <p:attrName>style.visibility</p:attrName>
                                        </p:attrNameLst>
                                      </p:cBhvr>
                                      <p:to>
                                        <p:strVal val="visible"/>
                                      </p:to>
                                    </p:set>
                                    <p:animEffect transition="in" filter="fade">
                                      <p:cBhvr>
                                        <p:cTn id="16" dur="1000"/>
                                        <p:tgtEl>
                                          <p:spTgt spid="97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8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7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75"/>
                                        </p:tgtEl>
                                        <p:attrNameLst>
                                          <p:attrName>style.visibility</p:attrName>
                                        </p:attrNameLst>
                                      </p:cBhvr>
                                      <p:to>
                                        <p:strVal val="visible"/>
                                      </p:to>
                                    </p:set>
                                  </p:childTnLst>
                                </p:cTn>
                              </p:par>
                              <p:par>
                                <p:cTn id="27" presetID="10" presetClass="entr" presetSubtype="0" fill="hold" nodeType="withEffect">
                                  <p:stCondLst>
                                    <p:cond delay="0"/>
                                  </p:stCondLst>
                                  <p:childTnLst>
                                    <p:set>
                                      <p:cBhvr>
                                        <p:cTn id="28" dur="1" fill="hold">
                                          <p:stCondLst>
                                            <p:cond delay="0"/>
                                          </p:stCondLst>
                                        </p:cTn>
                                        <p:tgtEl>
                                          <p:spTgt spid="971"/>
                                        </p:tgtEl>
                                        <p:attrNameLst>
                                          <p:attrName>style.visibility</p:attrName>
                                        </p:attrNameLst>
                                      </p:cBhvr>
                                      <p:to>
                                        <p:strVal val="visible"/>
                                      </p:to>
                                    </p:set>
                                    <p:animEffect transition="in" filter="fade">
                                      <p:cBhvr>
                                        <p:cTn id="29" dur="1000"/>
                                        <p:tgtEl>
                                          <p:spTgt spid="971"/>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976"/>
                                        </p:tgtEl>
                                        <p:attrNameLst>
                                          <p:attrName>style.visibility</p:attrName>
                                        </p:attrNameLst>
                                      </p:cBhvr>
                                      <p:to>
                                        <p:strVal val="visible"/>
                                      </p:to>
                                    </p:set>
                                  </p:childTnLst>
                                </p:cTn>
                              </p:par>
                              <p:par>
                                <p:cTn id="34" presetID="10" presetClass="entr" presetSubtype="0" fill="hold" nodeType="withEffect">
                                  <p:stCondLst>
                                    <p:cond delay="0"/>
                                  </p:stCondLst>
                                  <p:childTnLst>
                                    <p:set>
                                      <p:cBhvr>
                                        <p:cTn id="35" dur="1" fill="hold">
                                          <p:stCondLst>
                                            <p:cond delay="0"/>
                                          </p:stCondLst>
                                        </p:cTn>
                                        <p:tgtEl>
                                          <p:spTgt spid="972"/>
                                        </p:tgtEl>
                                        <p:attrNameLst>
                                          <p:attrName>style.visibility</p:attrName>
                                        </p:attrNameLst>
                                      </p:cBhvr>
                                      <p:to>
                                        <p:strVal val="visible"/>
                                      </p:to>
                                    </p:set>
                                    <p:animEffect transition="in" filter="fade">
                                      <p:cBhvr>
                                        <p:cTn id="36" dur="1000"/>
                                        <p:tgtEl>
                                          <p:spTgt spid="972"/>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7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p4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Memory Concurrency</a:t>
            </a:r>
            <a:endParaRPr sz="2400" dirty="0"/>
          </a:p>
        </p:txBody>
      </p:sp>
      <p:sp>
        <p:nvSpPr>
          <p:cNvPr id="987" name="Google Shape;987;p49"/>
          <p:cNvSpPr/>
          <p:nvPr/>
        </p:nvSpPr>
        <p:spPr>
          <a:xfrm>
            <a:off x="951425" y="2087825"/>
            <a:ext cx="1491600" cy="521700"/>
          </a:xfrm>
          <a:prstGeom prst="roundRect">
            <a:avLst>
              <a:gd name="adj" fmla="val 3089"/>
            </a:avLst>
          </a:prstGeom>
          <a:solidFill>
            <a:schemeClr val="lt2"/>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Cairo"/>
                <a:ea typeface="Cairo"/>
                <a:cs typeface="Cairo"/>
                <a:sym typeface="Cairo"/>
              </a:rPr>
              <a:t>ROM</a:t>
            </a:r>
            <a:endParaRPr sz="1800" dirty="0">
              <a:latin typeface="Cairo"/>
              <a:ea typeface="Cairo"/>
              <a:cs typeface="Cairo"/>
              <a:sym typeface="Cairo"/>
            </a:endParaRPr>
          </a:p>
        </p:txBody>
      </p:sp>
      <p:sp>
        <p:nvSpPr>
          <p:cNvPr id="988" name="Google Shape;988;p49"/>
          <p:cNvSpPr/>
          <p:nvPr/>
        </p:nvSpPr>
        <p:spPr>
          <a:xfrm>
            <a:off x="2867950" y="2087700"/>
            <a:ext cx="1491600" cy="521700"/>
          </a:xfrm>
          <a:prstGeom prst="roundRect">
            <a:avLst>
              <a:gd name="adj" fmla="val 3089"/>
            </a:avLst>
          </a:prstGeom>
          <a:solidFill>
            <a:schemeClr val="lt2"/>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Cairo"/>
                <a:ea typeface="Cairo"/>
                <a:cs typeface="Cairo"/>
                <a:sym typeface="Cairo"/>
              </a:rPr>
              <a:t>RAM</a:t>
            </a:r>
            <a:endParaRPr sz="2400" b="1" dirty="0">
              <a:solidFill>
                <a:schemeClr val="dk2"/>
              </a:solidFill>
              <a:latin typeface="Cairo"/>
              <a:ea typeface="Cairo"/>
              <a:cs typeface="Cairo"/>
              <a:sym typeface="Cairo"/>
            </a:endParaRPr>
          </a:p>
        </p:txBody>
      </p:sp>
      <p:sp>
        <p:nvSpPr>
          <p:cNvPr id="989" name="Google Shape;989;p49"/>
          <p:cNvSpPr/>
          <p:nvPr/>
        </p:nvSpPr>
        <p:spPr>
          <a:xfrm>
            <a:off x="4784475" y="2087700"/>
            <a:ext cx="1491600" cy="521700"/>
          </a:xfrm>
          <a:prstGeom prst="roundRect">
            <a:avLst>
              <a:gd name="adj" fmla="val 3089"/>
            </a:avLst>
          </a:prstGeom>
          <a:solidFill>
            <a:schemeClr val="lt2"/>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Cairo"/>
                <a:ea typeface="Cairo"/>
                <a:cs typeface="Cairo"/>
                <a:sym typeface="Cairo"/>
              </a:rPr>
              <a:t>ROM</a:t>
            </a:r>
            <a:endParaRPr sz="2400" dirty="0">
              <a:solidFill>
                <a:schemeClr val="dk2"/>
              </a:solidFill>
              <a:latin typeface="Cairo"/>
              <a:ea typeface="Cairo"/>
              <a:cs typeface="Cairo"/>
              <a:sym typeface="Cairo"/>
            </a:endParaRPr>
          </a:p>
        </p:txBody>
      </p:sp>
      <p:sp>
        <p:nvSpPr>
          <p:cNvPr id="990" name="Google Shape;990;p49"/>
          <p:cNvSpPr/>
          <p:nvPr/>
        </p:nvSpPr>
        <p:spPr>
          <a:xfrm>
            <a:off x="6701000" y="2087825"/>
            <a:ext cx="1491600" cy="521700"/>
          </a:xfrm>
          <a:prstGeom prst="roundRect">
            <a:avLst>
              <a:gd name="adj" fmla="val 3089"/>
            </a:avLst>
          </a:prstGeom>
          <a:solidFill>
            <a:schemeClr val="lt2"/>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Cairo"/>
                <a:ea typeface="Cairo"/>
                <a:cs typeface="Cairo"/>
                <a:sym typeface="Cairo"/>
              </a:rPr>
              <a:t>RAM</a:t>
            </a:r>
            <a:endParaRPr sz="2400" b="1" dirty="0">
              <a:solidFill>
                <a:schemeClr val="dk2"/>
              </a:solidFill>
              <a:latin typeface="Cairo"/>
              <a:ea typeface="Cairo"/>
              <a:cs typeface="Cairo"/>
              <a:sym typeface="Cairo"/>
            </a:endParaRPr>
          </a:p>
        </p:txBody>
      </p:sp>
      <p:sp>
        <p:nvSpPr>
          <p:cNvPr id="991" name="Google Shape;991;p49"/>
          <p:cNvSpPr/>
          <p:nvPr/>
        </p:nvSpPr>
        <p:spPr>
          <a:xfrm>
            <a:off x="951425" y="1357650"/>
            <a:ext cx="1491600" cy="5217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Michroma"/>
                <a:ea typeface="Michroma"/>
                <a:cs typeface="Michroma"/>
                <a:sym typeface="Michroma"/>
              </a:rPr>
              <a:t>FETCH</a:t>
            </a:r>
            <a:endParaRPr sz="2000" b="1" dirty="0">
              <a:latin typeface="Michroma"/>
              <a:ea typeface="Michroma"/>
              <a:cs typeface="Michroma"/>
              <a:sym typeface="Michroma"/>
            </a:endParaRPr>
          </a:p>
        </p:txBody>
      </p:sp>
      <p:sp>
        <p:nvSpPr>
          <p:cNvPr id="992" name="Google Shape;992;p49"/>
          <p:cNvSpPr/>
          <p:nvPr/>
        </p:nvSpPr>
        <p:spPr>
          <a:xfrm>
            <a:off x="2867950" y="1357650"/>
            <a:ext cx="1491600" cy="5217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Michroma"/>
                <a:ea typeface="Michroma"/>
                <a:cs typeface="Michroma"/>
                <a:sym typeface="Michroma"/>
              </a:rPr>
              <a:t>READ</a:t>
            </a:r>
            <a:endParaRPr sz="2000" b="1" dirty="0">
              <a:latin typeface="Michroma"/>
              <a:ea typeface="Michroma"/>
              <a:cs typeface="Michroma"/>
              <a:sym typeface="Michroma"/>
            </a:endParaRPr>
          </a:p>
        </p:txBody>
      </p:sp>
      <p:sp>
        <p:nvSpPr>
          <p:cNvPr id="993" name="Google Shape;993;p49"/>
          <p:cNvSpPr/>
          <p:nvPr/>
        </p:nvSpPr>
        <p:spPr>
          <a:xfrm>
            <a:off x="4784475" y="1357650"/>
            <a:ext cx="1491600" cy="5217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b="1">
                <a:latin typeface="Michroma"/>
                <a:ea typeface="Michroma"/>
                <a:cs typeface="Michroma"/>
                <a:sym typeface="Michroma"/>
              </a:rPr>
              <a:t>EXECUTE</a:t>
            </a:r>
            <a:endParaRPr sz="1500" b="1" dirty="0">
              <a:latin typeface="Michroma"/>
              <a:ea typeface="Michroma"/>
              <a:cs typeface="Michroma"/>
              <a:sym typeface="Michroma"/>
            </a:endParaRPr>
          </a:p>
        </p:txBody>
      </p:sp>
      <p:sp>
        <p:nvSpPr>
          <p:cNvPr id="994" name="Google Shape;994;p49"/>
          <p:cNvSpPr/>
          <p:nvPr/>
        </p:nvSpPr>
        <p:spPr>
          <a:xfrm>
            <a:off x="6701000" y="1357650"/>
            <a:ext cx="1491600" cy="5217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Michroma"/>
                <a:ea typeface="Michroma"/>
                <a:cs typeface="Michroma"/>
                <a:sym typeface="Michroma"/>
              </a:rPr>
              <a:t>WRITE</a:t>
            </a:r>
            <a:endParaRPr sz="2000" b="1" dirty="0">
              <a:latin typeface="Michroma"/>
              <a:ea typeface="Michroma"/>
              <a:cs typeface="Michroma"/>
              <a:sym typeface="Michroma"/>
            </a:endParaRPr>
          </a:p>
        </p:txBody>
      </p:sp>
      <p:sp>
        <p:nvSpPr>
          <p:cNvPr id="995" name="Google Shape;995;p49"/>
          <p:cNvSpPr/>
          <p:nvPr/>
        </p:nvSpPr>
        <p:spPr>
          <a:xfrm>
            <a:off x="951400" y="3548175"/>
            <a:ext cx="1491600" cy="521700"/>
          </a:xfrm>
          <a:prstGeom prst="roundRect">
            <a:avLst>
              <a:gd name="adj" fmla="val 3089"/>
            </a:avLst>
          </a:prstGeom>
          <a:solidFill>
            <a:schemeClr val="lt2"/>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Cairo"/>
                <a:ea typeface="Cairo"/>
                <a:cs typeface="Cairo"/>
                <a:sym typeface="Cairo"/>
              </a:rPr>
              <a:t>RAM</a:t>
            </a:r>
            <a:endParaRPr sz="1800" dirty="0">
              <a:latin typeface="Cairo"/>
              <a:ea typeface="Cairo"/>
              <a:cs typeface="Cairo"/>
              <a:sym typeface="Cairo"/>
            </a:endParaRPr>
          </a:p>
        </p:txBody>
      </p:sp>
      <p:sp>
        <p:nvSpPr>
          <p:cNvPr id="996" name="Google Shape;996;p49"/>
          <p:cNvSpPr/>
          <p:nvPr/>
        </p:nvSpPr>
        <p:spPr>
          <a:xfrm>
            <a:off x="2867925" y="3548050"/>
            <a:ext cx="1491600" cy="521700"/>
          </a:xfrm>
          <a:prstGeom prst="roundRect">
            <a:avLst>
              <a:gd name="adj" fmla="val 3089"/>
            </a:avLst>
          </a:prstGeom>
          <a:solidFill>
            <a:schemeClr val="lt2"/>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Cairo"/>
                <a:ea typeface="Cairo"/>
                <a:cs typeface="Cairo"/>
                <a:sym typeface="Cairo"/>
              </a:rPr>
              <a:t>ROM</a:t>
            </a:r>
            <a:endParaRPr sz="2400" b="1" dirty="0">
              <a:solidFill>
                <a:schemeClr val="dk2"/>
              </a:solidFill>
              <a:latin typeface="Cairo"/>
              <a:ea typeface="Cairo"/>
              <a:cs typeface="Cairo"/>
              <a:sym typeface="Cairo"/>
            </a:endParaRPr>
          </a:p>
        </p:txBody>
      </p:sp>
      <p:sp>
        <p:nvSpPr>
          <p:cNvPr id="997" name="Google Shape;997;p49"/>
          <p:cNvSpPr/>
          <p:nvPr/>
        </p:nvSpPr>
        <p:spPr>
          <a:xfrm>
            <a:off x="4784450" y="3548050"/>
            <a:ext cx="1491600" cy="521700"/>
          </a:xfrm>
          <a:prstGeom prst="roundRect">
            <a:avLst>
              <a:gd name="adj" fmla="val 3089"/>
            </a:avLst>
          </a:prstGeom>
          <a:solidFill>
            <a:schemeClr val="lt2"/>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Cairo"/>
                <a:ea typeface="Cairo"/>
                <a:cs typeface="Cairo"/>
                <a:sym typeface="Cairo"/>
              </a:rPr>
              <a:t>RAM</a:t>
            </a:r>
            <a:endParaRPr sz="2400" dirty="0">
              <a:solidFill>
                <a:schemeClr val="dk2"/>
              </a:solidFill>
              <a:latin typeface="Cairo"/>
              <a:ea typeface="Cairo"/>
              <a:cs typeface="Cairo"/>
              <a:sym typeface="Cairo"/>
            </a:endParaRPr>
          </a:p>
        </p:txBody>
      </p:sp>
      <p:sp>
        <p:nvSpPr>
          <p:cNvPr id="998" name="Google Shape;998;p49"/>
          <p:cNvSpPr/>
          <p:nvPr/>
        </p:nvSpPr>
        <p:spPr>
          <a:xfrm>
            <a:off x="6700975" y="3548175"/>
            <a:ext cx="1491600" cy="521700"/>
          </a:xfrm>
          <a:prstGeom prst="roundRect">
            <a:avLst>
              <a:gd name="adj" fmla="val 3089"/>
            </a:avLst>
          </a:prstGeom>
          <a:solidFill>
            <a:schemeClr val="lt2"/>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Cairo"/>
                <a:ea typeface="Cairo"/>
                <a:cs typeface="Cairo"/>
                <a:sym typeface="Cairo"/>
              </a:rPr>
              <a:t>ROM</a:t>
            </a:r>
            <a:endParaRPr sz="2400" b="1" dirty="0">
              <a:solidFill>
                <a:schemeClr val="dk2"/>
              </a:solidFill>
              <a:latin typeface="Cairo"/>
              <a:ea typeface="Cairo"/>
              <a:cs typeface="Cairo"/>
              <a:sym typeface="Cairo"/>
            </a:endParaRPr>
          </a:p>
        </p:txBody>
      </p:sp>
      <p:sp>
        <p:nvSpPr>
          <p:cNvPr id="999" name="Google Shape;999;p49"/>
          <p:cNvSpPr/>
          <p:nvPr/>
        </p:nvSpPr>
        <p:spPr>
          <a:xfrm>
            <a:off x="951400" y="2818000"/>
            <a:ext cx="1491600" cy="5217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Michroma"/>
                <a:ea typeface="Michroma"/>
                <a:cs typeface="Michroma"/>
                <a:sym typeface="Michroma"/>
              </a:rPr>
              <a:t>READ</a:t>
            </a:r>
            <a:endParaRPr sz="2000" b="1" dirty="0">
              <a:latin typeface="Michroma"/>
              <a:ea typeface="Michroma"/>
              <a:cs typeface="Michroma"/>
              <a:sym typeface="Michroma"/>
            </a:endParaRPr>
          </a:p>
        </p:txBody>
      </p:sp>
      <p:sp>
        <p:nvSpPr>
          <p:cNvPr id="1000" name="Google Shape;1000;p49"/>
          <p:cNvSpPr/>
          <p:nvPr/>
        </p:nvSpPr>
        <p:spPr>
          <a:xfrm>
            <a:off x="2867925" y="2818000"/>
            <a:ext cx="1491600" cy="5217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700" b="1">
                <a:latin typeface="Michroma"/>
                <a:ea typeface="Michroma"/>
                <a:cs typeface="Michroma"/>
                <a:sym typeface="Michroma"/>
              </a:rPr>
              <a:t>LOOKUP</a:t>
            </a:r>
            <a:endParaRPr sz="1700" b="1" dirty="0">
              <a:latin typeface="Michroma"/>
              <a:ea typeface="Michroma"/>
              <a:cs typeface="Michroma"/>
              <a:sym typeface="Michroma"/>
            </a:endParaRPr>
          </a:p>
        </p:txBody>
      </p:sp>
      <p:sp>
        <p:nvSpPr>
          <p:cNvPr id="1001" name="Google Shape;1001;p49"/>
          <p:cNvSpPr/>
          <p:nvPr/>
        </p:nvSpPr>
        <p:spPr>
          <a:xfrm>
            <a:off x="4784450" y="2818000"/>
            <a:ext cx="1491600" cy="5217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Michroma"/>
                <a:ea typeface="Michroma"/>
                <a:cs typeface="Michroma"/>
                <a:sym typeface="Michroma"/>
              </a:rPr>
              <a:t>READ</a:t>
            </a:r>
            <a:endParaRPr sz="2000" b="1" dirty="0">
              <a:latin typeface="Michroma"/>
              <a:ea typeface="Michroma"/>
              <a:cs typeface="Michroma"/>
              <a:sym typeface="Michroma"/>
            </a:endParaRPr>
          </a:p>
        </p:txBody>
      </p:sp>
      <p:sp>
        <p:nvSpPr>
          <p:cNvPr id="1002" name="Google Shape;1002;p49"/>
          <p:cNvSpPr/>
          <p:nvPr/>
        </p:nvSpPr>
        <p:spPr>
          <a:xfrm>
            <a:off x="6700975" y="2818000"/>
            <a:ext cx="1491600" cy="521700"/>
          </a:xfrm>
          <a:prstGeom prst="roundRect">
            <a:avLst>
              <a:gd name="adj" fmla="val 3089"/>
            </a:avLst>
          </a:prstGeom>
          <a:solidFill>
            <a:schemeClr val="lt1"/>
          </a:solidFill>
          <a:ln>
            <a:noFill/>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Michroma"/>
                <a:ea typeface="Michroma"/>
                <a:cs typeface="Michroma"/>
                <a:sym typeface="Michroma"/>
              </a:rPr>
              <a:t>N/A</a:t>
            </a:r>
            <a:endParaRPr sz="2000" b="1" dirty="0">
              <a:latin typeface="Michroma"/>
              <a:ea typeface="Michroma"/>
              <a:cs typeface="Michroma"/>
              <a:sym typeface="Michrom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8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8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9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9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9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9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95"/>
                                        </p:tgtEl>
                                        <p:attrNameLst>
                                          <p:attrName>style.visibility</p:attrName>
                                        </p:attrNameLst>
                                      </p:cBhvr>
                                      <p:to>
                                        <p:strVal val="visible"/>
                                      </p:to>
                                    </p:set>
                                    <p:animEffect transition="in" filter="fade">
                                      <p:cBhvr>
                                        <p:cTn id="25" dur="1000"/>
                                        <p:tgtEl>
                                          <p:spTgt spid="995"/>
                                        </p:tgtEl>
                                      </p:cBhvr>
                                    </p:animEffect>
                                  </p:childTnLst>
                                </p:cTn>
                              </p:par>
                              <p:par>
                                <p:cTn id="26" presetID="10" presetClass="entr" presetSubtype="0" fill="hold" nodeType="withEffect">
                                  <p:stCondLst>
                                    <p:cond delay="0"/>
                                  </p:stCondLst>
                                  <p:childTnLst>
                                    <p:set>
                                      <p:cBhvr>
                                        <p:cTn id="27" dur="1" fill="hold">
                                          <p:stCondLst>
                                            <p:cond delay="0"/>
                                          </p:stCondLst>
                                        </p:cTn>
                                        <p:tgtEl>
                                          <p:spTgt spid="996"/>
                                        </p:tgtEl>
                                        <p:attrNameLst>
                                          <p:attrName>style.visibility</p:attrName>
                                        </p:attrNameLst>
                                      </p:cBhvr>
                                      <p:to>
                                        <p:strVal val="visible"/>
                                      </p:to>
                                    </p:set>
                                    <p:animEffect transition="in" filter="fade">
                                      <p:cBhvr>
                                        <p:cTn id="28" dur="1000"/>
                                        <p:tgtEl>
                                          <p:spTgt spid="996"/>
                                        </p:tgtEl>
                                      </p:cBhvr>
                                    </p:animEffect>
                                  </p:childTnLst>
                                </p:cTn>
                              </p:par>
                              <p:par>
                                <p:cTn id="29" presetID="10" presetClass="entr" presetSubtype="0" fill="hold" nodeType="withEffect">
                                  <p:stCondLst>
                                    <p:cond delay="0"/>
                                  </p:stCondLst>
                                  <p:childTnLst>
                                    <p:set>
                                      <p:cBhvr>
                                        <p:cTn id="30" dur="1" fill="hold">
                                          <p:stCondLst>
                                            <p:cond delay="0"/>
                                          </p:stCondLst>
                                        </p:cTn>
                                        <p:tgtEl>
                                          <p:spTgt spid="997"/>
                                        </p:tgtEl>
                                        <p:attrNameLst>
                                          <p:attrName>style.visibility</p:attrName>
                                        </p:attrNameLst>
                                      </p:cBhvr>
                                      <p:to>
                                        <p:strVal val="visible"/>
                                      </p:to>
                                    </p:set>
                                    <p:animEffect transition="in" filter="fade">
                                      <p:cBhvr>
                                        <p:cTn id="31" dur="1000"/>
                                        <p:tgtEl>
                                          <p:spTgt spid="997"/>
                                        </p:tgtEl>
                                      </p:cBhvr>
                                    </p:animEffect>
                                  </p:childTnLst>
                                </p:cTn>
                              </p:par>
                              <p:par>
                                <p:cTn id="32" presetID="10" presetClass="entr" presetSubtype="0" fill="hold" nodeType="withEffect">
                                  <p:stCondLst>
                                    <p:cond delay="0"/>
                                  </p:stCondLst>
                                  <p:childTnLst>
                                    <p:set>
                                      <p:cBhvr>
                                        <p:cTn id="33" dur="1" fill="hold">
                                          <p:stCondLst>
                                            <p:cond delay="0"/>
                                          </p:stCondLst>
                                        </p:cTn>
                                        <p:tgtEl>
                                          <p:spTgt spid="998"/>
                                        </p:tgtEl>
                                        <p:attrNameLst>
                                          <p:attrName>style.visibility</p:attrName>
                                        </p:attrNameLst>
                                      </p:cBhvr>
                                      <p:to>
                                        <p:strVal val="visible"/>
                                      </p:to>
                                    </p:set>
                                    <p:animEffect transition="in" filter="fade">
                                      <p:cBhvr>
                                        <p:cTn id="34" dur="1000"/>
                                        <p:tgtEl>
                                          <p:spTgt spid="998"/>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0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0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sp>
        <p:nvSpPr>
          <p:cNvPr id="1007" name="Google Shape;1007;p5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Introducing the ‘’ GPU ’’</a:t>
            </a:r>
            <a:endParaRPr sz="2400" dirty="0"/>
          </a:p>
        </p:txBody>
      </p:sp>
      <p:sp>
        <p:nvSpPr>
          <p:cNvPr id="1008" name="Google Shape;1008;p50"/>
          <p:cNvSpPr txBox="1">
            <a:spLocks noGrp="1"/>
          </p:cNvSpPr>
          <p:nvPr>
            <p:ph type="body" idx="4294967295"/>
          </p:nvPr>
        </p:nvSpPr>
        <p:spPr>
          <a:xfrm>
            <a:off x="720000" y="1355000"/>
            <a:ext cx="7704000" cy="31248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Transparent DMA </a:t>
            </a:r>
            <a:r>
              <a:rPr lang="en" sz="2400"/>
              <a:t>- read RAM while CPU reads ROM</a:t>
            </a:r>
            <a:endParaRPr sz="2400" dirty="0"/>
          </a:p>
          <a:p>
            <a:pPr marL="457200" lvl="0" indent="-381000" algn="l" rtl="0">
              <a:lnSpc>
                <a:spcPct val="115000"/>
              </a:lnSpc>
              <a:spcBef>
                <a:spcPts val="0"/>
              </a:spcBef>
              <a:spcAft>
                <a:spcPts val="0"/>
              </a:spcAft>
              <a:buSzPts val="2400"/>
              <a:buChar char="●"/>
            </a:pPr>
            <a:r>
              <a:rPr lang="en" sz="2400"/>
              <a:t>Add</a:t>
            </a:r>
            <a:r>
              <a:rPr lang="en" sz="2400" b="1"/>
              <a:t> Horizontal</a:t>
            </a:r>
            <a:r>
              <a:rPr lang="en" sz="2400"/>
              <a:t> counter and </a:t>
            </a:r>
            <a:r>
              <a:rPr lang="en" sz="2400" b="1"/>
              <a:t>Vertical</a:t>
            </a:r>
            <a:r>
              <a:rPr lang="en" sz="2400"/>
              <a:t> index register</a:t>
            </a:r>
            <a:endParaRPr sz="2400" dirty="0"/>
          </a:p>
          <a:p>
            <a:pPr marL="457200" lvl="0" indent="-381000" algn="l" rtl="0">
              <a:lnSpc>
                <a:spcPct val="115000"/>
              </a:lnSpc>
              <a:spcBef>
                <a:spcPts val="0"/>
              </a:spcBef>
              <a:spcAft>
                <a:spcPts val="0"/>
              </a:spcAft>
              <a:buSzPts val="2400"/>
              <a:buChar char="●"/>
            </a:pPr>
            <a:r>
              <a:rPr lang="en" sz="2400" b="1"/>
              <a:t>Graphics Mode</a:t>
            </a:r>
            <a:r>
              <a:rPr lang="en" sz="2400"/>
              <a:t> - one byte per pixel (256 colors)</a:t>
            </a:r>
            <a:endParaRPr sz="2400" dirty="0"/>
          </a:p>
          <a:p>
            <a:pPr marL="457200" lvl="0" indent="-381000" algn="l" rtl="0">
              <a:lnSpc>
                <a:spcPct val="115000"/>
              </a:lnSpc>
              <a:spcBef>
                <a:spcPts val="0"/>
              </a:spcBef>
              <a:spcAft>
                <a:spcPts val="0"/>
              </a:spcAft>
              <a:buSzPts val="2400"/>
              <a:buChar char="●"/>
            </a:pPr>
            <a:r>
              <a:rPr lang="en" sz="2400" b="1"/>
              <a:t>Text Mode</a:t>
            </a:r>
            <a:r>
              <a:rPr lang="en" sz="2400"/>
              <a:t> - two bytes per char (ASCII, 8 colors)</a:t>
            </a:r>
            <a:endParaRPr sz="2400" dirty="0"/>
          </a:p>
          <a:p>
            <a:pPr marL="914400" lvl="1" indent="-381000" algn="l" rtl="0">
              <a:lnSpc>
                <a:spcPct val="115000"/>
              </a:lnSpc>
              <a:spcBef>
                <a:spcPts val="0"/>
              </a:spcBef>
              <a:spcAft>
                <a:spcPts val="0"/>
              </a:spcAft>
              <a:buSzPts val="2400"/>
              <a:buChar char="○"/>
            </a:pPr>
            <a:r>
              <a:rPr lang="en" sz="2400"/>
              <a:t>Read character code point from </a:t>
            </a:r>
            <a:r>
              <a:rPr lang="en" sz="2400" b="1"/>
              <a:t>RAM</a:t>
            </a:r>
            <a:endParaRPr sz="2400" b="1" dirty="0"/>
          </a:p>
          <a:p>
            <a:pPr marL="914400" lvl="1" indent="-381000" algn="l" rtl="0">
              <a:lnSpc>
                <a:spcPct val="115000"/>
              </a:lnSpc>
              <a:spcBef>
                <a:spcPts val="0"/>
              </a:spcBef>
              <a:spcAft>
                <a:spcPts val="0"/>
              </a:spcAft>
              <a:buSzPts val="2400"/>
              <a:buChar char="○"/>
            </a:pPr>
            <a:r>
              <a:rPr lang="en" sz="2400"/>
              <a:t>Lookup glyph data in </a:t>
            </a:r>
            <a:r>
              <a:rPr lang="en" sz="2400" b="1"/>
              <a:t>ROM</a:t>
            </a:r>
            <a:r>
              <a:rPr lang="en" sz="2400"/>
              <a:t> → shift register</a:t>
            </a:r>
            <a:endParaRPr sz="2400" dirty="0"/>
          </a:p>
          <a:p>
            <a:pPr marL="914400" lvl="1" indent="-381000" algn="l" rtl="0">
              <a:spcBef>
                <a:spcPts val="0"/>
              </a:spcBef>
              <a:spcAft>
                <a:spcPts val="0"/>
              </a:spcAft>
              <a:buSzPts val="2400"/>
              <a:buChar char="○"/>
            </a:pPr>
            <a:r>
              <a:rPr lang="en" sz="2400"/>
              <a:t>Read FG/BG/Font value from </a:t>
            </a:r>
            <a:r>
              <a:rPr lang="en" sz="2400" b="1"/>
              <a:t>RAM</a:t>
            </a:r>
            <a:endParaRPr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0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0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0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0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0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sp>
        <p:nvSpPr>
          <p:cNvPr id="1013" name="Google Shape;1013;p51"/>
          <p:cNvSpPr txBox="1"/>
          <p:nvPr/>
        </p:nvSpPr>
        <p:spPr>
          <a:xfrm>
            <a:off x="2489025" y="2006700"/>
            <a:ext cx="10782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lt2"/>
                </a:solidFill>
                <a:latin typeface="Michroma"/>
                <a:ea typeface="Michroma"/>
                <a:cs typeface="Michroma"/>
                <a:sym typeface="Michroma"/>
              </a:rPr>
              <a:t>-8 bit</a:t>
            </a:r>
            <a:endParaRPr sz="1600" b="1" dirty="0">
              <a:solidFill>
                <a:schemeClr val="lt2"/>
              </a:solidFill>
              <a:latin typeface="Michroma"/>
              <a:ea typeface="Michroma"/>
              <a:cs typeface="Michroma"/>
              <a:sym typeface="Michroma"/>
            </a:endParaRPr>
          </a:p>
        </p:txBody>
      </p:sp>
      <p:sp>
        <p:nvSpPr>
          <p:cNvPr id="1014" name="Google Shape;1014;p51"/>
          <p:cNvSpPr txBox="1"/>
          <p:nvPr/>
        </p:nvSpPr>
        <p:spPr>
          <a:xfrm>
            <a:off x="1410250" y="2006700"/>
            <a:ext cx="11751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lt2"/>
                </a:solidFill>
                <a:latin typeface="Michroma"/>
                <a:ea typeface="Michroma"/>
                <a:cs typeface="Michroma"/>
                <a:sym typeface="Michroma"/>
              </a:rPr>
              <a:t>-5 bit</a:t>
            </a:r>
            <a:endParaRPr sz="1600" b="1" dirty="0">
              <a:solidFill>
                <a:schemeClr val="lt2"/>
              </a:solidFill>
              <a:latin typeface="Michroma"/>
              <a:ea typeface="Michroma"/>
              <a:cs typeface="Michroma"/>
              <a:sym typeface="Michroma"/>
            </a:endParaRPr>
          </a:p>
        </p:txBody>
      </p:sp>
      <p:sp>
        <p:nvSpPr>
          <p:cNvPr id="1015" name="Google Shape;1015;p5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GPU Addressing</a:t>
            </a:r>
            <a:endParaRPr sz="2400" dirty="0"/>
          </a:p>
        </p:txBody>
      </p:sp>
      <p:sp>
        <p:nvSpPr>
          <p:cNvPr id="1016" name="Google Shape;1016;p51"/>
          <p:cNvSpPr/>
          <p:nvPr/>
        </p:nvSpPr>
        <p:spPr>
          <a:xfrm>
            <a:off x="1158150" y="2352150"/>
            <a:ext cx="1715400" cy="18147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Program Memory</a:t>
            </a:r>
            <a:endParaRPr sz="1800" b="1" dirty="0">
              <a:solidFill>
                <a:schemeClr val="dk1"/>
              </a:solidFill>
              <a:latin typeface="Michroma"/>
              <a:ea typeface="Michroma"/>
              <a:cs typeface="Michroma"/>
              <a:sym typeface="Michroma"/>
            </a:endParaRPr>
          </a:p>
          <a:p>
            <a:pPr marL="0" lvl="0" indent="0" algn="ctr" rtl="0">
              <a:spcBef>
                <a:spcPts val="0"/>
              </a:spcBef>
              <a:spcAft>
                <a:spcPts val="0"/>
              </a:spcAft>
              <a:buNone/>
            </a:pPr>
            <a:r>
              <a:rPr lang="en" sz="1800" b="1">
                <a:solidFill>
                  <a:schemeClr val="dk1"/>
                </a:solidFill>
                <a:latin typeface="Michroma"/>
                <a:ea typeface="Michroma"/>
                <a:cs typeface="Michroma"/>
                <a:sym typeface="Michroma"/>
              </a:rPr>
              <a:t>as</a:t>
            </a:r>
            <a:endParaRPr sz="1800" b="1" dirty="0">
              <a:solidFill>
                <a:schemeClr val="dk1"/>
              </a:solidFill>
              <a:latin typeface="Michroma"/>
              <a:ea typeface="Michroma"/>
              <a:cs typeface="Michroma"/>
              <a:sym typeface="Michroma"/>
            </a:endParaRPr>
          </a:p>
          <a:p>
            <a:pPr marL="0" lvl="0" indent="0" algn="ctr" rtl="0">
              <a:spcBef>
                <a:spcPts val="0"/>
              </a:spcBef>
              <a:spcAft>
                <a:spcPts val="0"/>
              </a:spcAft>
              <a:buNone/>
            </a:pPr>
            <a:r>
              <a:rPr lang="en" sz="2400" b="1">
                <a:solidFill>
                  <a:schemeClr val="dk1"/>
                </a:solidFill>
                <a:latin typeface="Michroma"/>
                <a:ea typeface="Michroma"/>
                <a:cs typeface="Michroma"/>
                <a:sym typeface="Michroma"/>
              </a:rPr>
              <a:t>FONT</a:t>
            </a:r>
            <a:endParaRPr sz="2400" b="1" dirty="0">
              <a:solidFill>
                <a:schemeClr val="dk1"/>
              </a:solidFill>
              <a:latin typeface="Michroma"/>
              <a:ea typeface="Michroma"/>
              <a:cs typeface="Michroma"/>
              <a:sym typeface="Michroma"/>
            </a:endParaRPr>
          </a:p>
        </p:txBody>
      </p:sp>
      <p:sp>
        <p:nvSpPr>
          <p:cNvPr id="1017" name="Google Shape;1017;p51"/>
          <p:cNvSpPr/>
          <p:nvPr/>
        </p:nvSpPr>
        <p:spPr>
          <a:xfrm>
            <a:off x="6270450" y="2354250"/>
            <a:ext cx="1715400" cy="18147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dk1"/>
                </a:solidFill>
                <a:latin typeface="Michroma"/>
                <a:ea typeface="Michroma"/>
                <a:cs typeface="Michroma"/>
                <a:sym typeface="Michroma"/>
              </a:rPr>
              <a:t>BANK 0</a:t>
            </a:r>
            <a:r>
              <a:rPr lang="en" sz="1800" b="1">
                <a:solidFill>
                  <a:schemeClr val="dk1"/>
                </a:solidFill>
                <a:latin typeface="Michroma"/>
                <a:ea typeface="Michroma"/>
                <a:cs typeface="Michroma"/>
                <a:sym typeface="Michroma"/>
              </a:rPr>
              <a:t> as </a:t>
            </a:r>
            <a:endParaRPr sz="1800" b="1" dirty="0">
              <a:solidFill>
                <a:schemeClr val="dk1"/>
              </a:solidFill>
              <a:latin typeface="Michroma"/>
              <a:ea typeface="Michroma"/>
              <a:cs typeface="Michroma"/>
              <a:sym typeface="Michroma"/>
            </a:endParaRPr>
          </a:p>
          <a:p>
            <a:pPr marL="0" lvl="0" indent="0" algn="ctr" rtl="0">
              <a:spcBef>
                <a:spcPts val="0"/>
              </a:spcBef>
              <a:spcAft>
                <a:spcPts val="0"/>
              </a:spcAft>
              <a:buNone/>
            </a:pPr>
            <a:r>
              <a:rPr lang="en" sz="1800" b="1">
                <a:solidFill>
                  <a:schemeClr val="dk1"/>
                </a:solidFill>
                <a:latin typeface="Michroma"/>
                <a:ea typeface="Michroma"/>
                <a:cs typeface="Michroma"/>
                <a:sym typeface="Michroma"/>
              </a:rPr>
              <a:t>Video Memory</a:t>
            </a:r>
            <a:endParaRPr sz="1800" b="1" dirty="0">
              <a:solidFill>
                <a:schemeClr val="dk1"/>
              </a:solidFill>
              <a:latin typeface="Michroma"/>
              <a:ea typeface="Michroma"/>
              <a:cs typeface="Michroma"/>
              <a:sym typeface="Michroma"/>
            </a:endParaRPr>
          </a:p>
        </p:txBody>
      </p:sp>
      <p:cxnSp>
        <p:nvCxnSpPr>
          <p:cNvPr id="1018" name="Google Shape;1018;p51"/>
          <p:cNvCxnSpPr>
            <a:stCxn id="1019" idx="3"/>
          </p:cNvCxnSpPr>
          <p:nvPr/>
        </p:nvCxnSpPr>
        <p:spPr>
          <a:xfrm>
            <a:off x="5645375" y="3757825"/>
            <a:ext cx="631500" cy="4500"/>
          </a:xfrm>
          <a:prstGeom prst="straightConnector1">
            <a:avLst/>
          </a:prstGeom>
          <a:noFill/>
          <a:ln w="38100" cap="flat" cmpd="sng">
            <a:solidFill>
              <a:schemeClr val="lt2"/>
            </a:solidFill>
            <a:prstDash val="solid"/>
            <a:round/>
            <a:headEnd type="triangle" w="med" len="med"/>
            <a:tailEnd type="none" w="med" len="med"/>
          </a:ln>
        </p:spPr>
      </p:cxnSp>
      <p:cxnSp>
        <p:nvCxnSpPr>
          <p:cNvPr id="1020" name="Google Shape;1020;p51"/>
          <p:cNvCxnSpPr>
            <a:endCxn id="1021" idx="2"/>
          </p:cNvCxnSpPr>
          <p:nvPr/>
        </p:nvCxnSpPr>
        <p:spPr>
          <a:xfrm rot="10800000">
            <a:off x="1533450" y="2063988"/>
            <a:ext cx="0" cy="287400"/>
          </a:xfrm>
          <a:prstGeom prst="straightConnector1">
            <a:avLst/>
          </a:prstGeom>
          <a:noFill/>
          <a:ln w="38100" cap="flat" cmpd="sng">
            <a:solidFill>
              <a:schemeClr val="lt2"/>
            </a:solidFill>
            <a:prstDash val="solid"/>
            <a:round/>
            <a:headEnd type="none" w="med" len="med"/>
            <a:tailEnd type="none" w="med" len="med"/>
          </a:ln>
        </p:spPr>
      </p:cxnSp>
      <p:cxnSp>
        <p:nvCxnSpPr>
          <p:cNvPr id="1022" name="Google Shape;1022;p51"/>
          <p:cNvCxnSpPr/>
          <p:nvPr/>
        </p:nvCxnSpPr>
        <p:spPr>
          <a:xfrm rot="10800000">
            <a:off x="6584600" y="2080950"/>
            <a:ext cx="0" cy="282600"/>
          </a:xfrm>
          <a:prstGeom prst="straightConnector1">
            <a:avLst/>
          </a:prstGeom>
          <a:noFill/>
          <a:ln w="38100" cap="flat" cmpd="sng">
            <a:solidFill>
              <a:schemeClr val="lt2"/>
            </a:solidFill>
            <a:prstDash val="solid"/>
            <a:round/>
            <a:headEnd type="none" w="med" len="med"/>
            <a:tailEnd type="none" w="med" len="med"/>
          </a:ln>
        </p:spPr>
      </p:cxnSp>
      <p:sp>
        <p:nvSpPr>
          <p:cNvPr id="1023" name="Google Shape;1023;p51"/>
          <p:cNvSpPr txBox="1">
            <a:spLocks noGrp="1"/>
          </p:cNvSpPr>
          <p:nvPr>
            <p:ph type="title" idx="3"/>
          </p:nvPr>
        </p:nvSpPr>
        <p:spPr>
          <a:xfrm>
            <a:off x="6189500" y="130692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H</a:t>
            </a:r>
            <a:endParaRPr sz="1800" dirty="0">
              <a:solidFill>
                <a:schemeClr val="dk2"/>
              </a:solidFill>
            </a:endParaRPr>
          </a:p>
        </p:txBody>
      </p:sp>
      <p:sp>
        <p:nvSpPr>
          <p:cNvPr id="1024" name="Google Shape;1024;p51"/>
          <p:cNvSpPr txBox="1">
            <a:spLocks noGrp="1"/>
          </p:cNvSpPr>
          <p:nvPr>
            <p:ph type="title" idx="3"/>
          </p:nvPr>
        </p:nvSpPr>
        <p:spPr>
          <a:xfrm>
            <a:off x="2190300" y="1305900"/>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B</a:t>
            </a:r>
            <a:endParaRPr sz="1800" dirty="0">
              <a:solidFill>
                <a:schemeClr val="dk2"/>
              </a:solidFill>
            </a:endParaRPr>
          </a:p>
        </p:txBody>
      </p:sp>
      <p:cxnSp>
        <p:nvCxnSpPr>
          <p:cNvPr id="1025" name="Google Shape;1025;p51"/>
          <p:cNvCxnSpPr/>
          <p:nvPr/>
        </p:nvCxnSpPr>
        <p:spPr>
          <a:xfrm rot="10800000">
            <a:off x="2585425" y="2078775"/>
            <a:ext cx="3000" cy="273900"/>
          </a:xfrm>
          <a:prstGeom prst="straightConnector1">
            <a:avLst/>
          </a:prstGeom>
          <a:noFill/>
          <a:ln w="38100" cap="flat" cmpd="sng">
            <a:solidFill>
              <a:schemeClr val="lt2"/>
            </a:solidFill>
            <a:prstDash val="solid"/>
            <a:round/>
            <a:headEnd type="none" w="med" len="med"/>
            <a:tailEnd type="none" w="med" len="med"/>
          </a:ln>
        </p:spPr>
      </p:cxnSp>
      <p:sp>
        <p:nvSpPr>
          <p:cNvPr id="1026" name="Google Shape;1026;p51"/>
          <p:cNvSpPr txBox="1">
            <a:spLocks noGrp="1"/>
          </p:cNvSpPr>
          <p:nvPr>
            <p:ph type="title" idx="3"/>
          </p:nvPr>
        </p:nvSpPr>
        <p:spPr>
          <a:xfrm>
            <a:off x="7269300" y="130692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V</a:t>
            </a:r>
            <a:endParaRPr sz="1800" dirty="0">
              <a:solidFill>
                <a:schemeClr val="dk2"/>
              </a:solidFill>
            </a:endParaRPr>
          </a:p>
        </p:txBody>
      </p:sp>
      <p:cxnSp>
        <p:nvCxnSpPr>
          <p:cNvPr id="1027" name="Google Shape;1027;p51"/>
          <p:cNvCxnSpPr/>
          <p:nvPr/>
        </p:nvCxnSpPr>
        <p:spPr>
          <a:xfrm rot="10800000">
            <a:off x="7664400" y="2080950"/>
            <a:ext cx="0" cy="282600"/>
          </a:xfrm>
          <a:prstGeom prst="straightConnector1">
            <a:avLst/>
          </a:prstGeom>
          <a:noFill/>
          <a:ln w="38100" cap="flat" cmpd="sng">
            <a:solidFill>
              <a:schemeClr val="lt2"/>
            </a:solidFill>
            <a:prstDash val="solid"/>
            <a:round/>
            <a:headEnd type="none" w="med" len="med"/>
            <a:tailEnd type="none" w="med" len="med"/>
          </a:ln>
        </p:spPr>
      </p:cxnSp>
      <p:cxnSp>
        <p:nvCxnSpPr>
          <p:cNvPr id="1028" name="Google Shape;1028;p51"/>
          <p:cNvCxnSpPr/>
          <p:nvPr/>
        </p:nvCxnSpPr>
        <p:spPr>
          <a:xfrm>
            <a:off x="2991750" y="1679700"/>
            <a:ext cx="3285300" cy="1049100"/>
          </a:xfrm>
          <a:prstGeom prst="bentConnector3">
            <a:avLst>
              <a:gd name="adj1" fmla="val 82752"/>
            </a:avLst>
          </a:prstGeom>
          <a:noFill/>
          <a:ln w="38100" cap="flat" cmpd="sng">
            <a:solidFill>
              <a:schemeClr val="lt2"/>
            </a:solidFill>
            <a:prstDash val="solid"/>
            <a:round/>
            <a:headEnd type="triangle" w="med" len="med"/>
            <a:tailEnd type="none" w="med" len="med"/>
          </a:ln>
        </p:spPr>
      </p:cxnSp>
      <p:sp>
        <p:nvSpPr>
          <p:cNvPr id="1021" name="Google Shape;1021;p51"/>
          <p:cNvSpPr txBox="1">
            <a:spLocks noGrp="1"/>
          </p:cNvSpPr>
          <p:nvPr>
            <p:ph type="title" idx="3"/>
          </p:nvPr>
        </p:nvSpPr>
        <p:spPr>
          <a:xfrm>
            <a:off x="1138350" y="1305888"/>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S</a:t>
            </a:r>
            <a:endParaRPr sz="1800" dirty="0">
              <a:solidFill>
                <a:schemeClr val="dk2"/>
              </a:solidFill>
            </a:endParaRPr>
          </a:p>
        </p:txBody>
      </p:sp>
      <p:sp>
        <p:nvSpPr>
          <p:cNvPr id="1019" name="Google Shape;1019;p51"/>
          <p:cNvSpPr txBox="1">
            <a:spLocks noGrp="1"/>
          </p:cNvSpPr>
          <p:nvPr>
            <p:ph type="title" idx="3"/>
          </p:nvPr>
        </p:nvSpPr>
        <p:spPr>
          <a:xfrm>
            <a:off x="4855175" y="337877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F</a:t>
            </a:r>
            <a:endParaRPr sz="1800" dirty="0">
              <a:solidFill>
                <a:schemeClr val="dk2"/>
              </a:solidFill>
            </a:endParaRPr>
          </a:p>
        </p:txBody>
      </p:sp>
      <p:cxnSp>
        <p:nvCxnSpPr>
          <p:cNvPr id="1029" name="Google Shape;1029;p51"/>
          <p:cNvCxnSpPr>
            <a:stCxn id="1030" idx="6"/>
            <a:endCxn id="1019" idx="1"/>
          </p:cNvCxnSpPr>
          <p:nvPr/>
        </p:nvCxnSpPr>
        <p:spPr>
          <a:xfrm rot="10800000" flipH="1">
            <a:off x="4201775" y="3757825"/>
            <a:ext cx="653400" cy="2100"/>
          </a:xfrm>
          <a:prstGeom prst="straightConnector1">
            <a:avLst/>
          </a:prstGeom>
          <a:noFill/>
          <a:ln w="28575" cap="flat" cmpd="sng">
            <a:solidFill>
              <a:schemeClr val="lt2"/>
            </a:solidFill>
            <a:prstDash val="dash"/>
            <a:round/>
            <a:headEnd type="none" w="med" len="med"/>
            <a:tailEnd type="stealth" w="med" len="med"/>
          </a:ln>
        </p:spPr>
      </p:cxnSp>
      <p:cxnSp>
        <p:nvCxnSpPr>
          <p:cNvPr id="1031" name="Google Shape;1031;p51"/>
          <p:cNvCxnSpPr>
            <a:endCxn id="1032" idx="1"/>
          </p:cNvCxnSpPr>
          <p:nvPr/>
        </p:nvCxnSpPr>
        <p:spPr>
          <a:xfrm rot="10800000" flipH="1">
            <a:off x="2886100" y="3753325"/>
            <a:ext cx="553800" cy="9000"/>
          </a:xfrm>
          <a:prstGeom prst="straightConnector1">
            <a:avLst/>
          </a:prstGeom>
          <a:noFill/>
          <a:ln w="38100" cap="flat" cmpd="sng">
            <a:solidFill>
              <a:schemeClr val="lt2"/>
            </a:solidFill>
            <a:prstDash val="solid"/>
            <a:round/>
            <a:headEnd type="none" w="med" len="med"/>
            <a:tailEnd type="triangle" w="med" len="med"/>
          </a:ln>
        </p:spPr>
      </p:cxnSp>
      <p:sp>
        <p:nvSpPr>
          <p:cNvPr id="1032" name="Google Shape;1032;p51"/>
          <p:cNvSpPr txBox="1">
            <a:spLocks noGrp="1"/>
          </p:cNvSpPr>
          <p:nvPr>
            <p:ph type="title" idx="3"/>
          </p:nvPr>
        </p:nvSpPr>
        <p:spPr>
          <a:xfrm>
            <a:off x="3439900" y="3374275"/>
            <a:ext cx="790200" cy="758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G</a:t>
            </a:r>
            <a:endParaRPr sz="1800" dirty="0">
              <a:solidFill>
                <a:schemeClr val="dk2"/>
              </a:solidFill>
            </a:endParaRPr>
          </a:p>
        </p:txBody>
      </p:sp>
      <p:cxnSp>
        <p:nvCxnSpPr>
          <p:cNvPr id="1033" name="Google Shape;1033;p51"/>
          <p:cNvCxnSpPr>
            <a:endCxn id="1019" idx="0"/>
          </p:cNvCxnSpPr>
          <p:nvPr/>
        </p:nvCxnSpPr>
        <p:spPr>
          <a:xfrm>
            <a:off x="2917475" y="2737675"/>
            <a:ext cx="2332800" cy="641100"/>
          </a:xfrm>
          <a:prstGeom prst="bentConnector2">
            <a:avLst/>
          </a:prstGeom>
          <a:noFill/>
          <a:ln w="38100" cap="flat" cmpd="sng">
            <a:solidFill>
              <a:schemeClr val="lt2"/>
            </a:solidFill>
            <a:prstDash val="solid"/>
            <a:round/>
            <a:headEnd type="triangle" w="med" len="med"/>
            <a:tailEnd type="none" w="med" len="med"/>
          </a:ln>
        </p:spPr>
      </p:cxnSp>
      <p:sp>
        <p:nvSpPr>
          <p:cNvPr id="1034" name="Google Shape;1034;p51"/>
          <p:cNvSpPr txBox="1"/>
          <p:nvPr/>
        </p:nvSpPr>
        <p:spPr>
          <a:xfrm>
            <a:off x="2842300" y="2297275"/>
            <a:ext cx="10782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600" b="1" dirty="0">
              <a:solidFill>
                <a:schemeClr val="lt2"/>
              </a:solidFill>
              <a:latin typeface="Michroma"/>
              <a:ea typeface="Michroma"/>
              <a:cs typeface="Michroma"/>
              <a:sym typeface="Michroma"/>
            </a:endParaRPr>
          </a:p>
          <a:p>
            <a:pPr marL="0" lvl="0" indent="0" algn="ctr" rtl="0">
              <a:spcBef>
                <a:spcPts val="0"/>
              </a:spcBef>
              <a:spcAft>
                <a:spcPts val="0"/>
              </a:spcAft>
              <a:buNone/>
            </a:pPr>
            <a:r>
              <a:rPr lang="en" sz="1600" b="1">
                <a:solidFill>
                  <a:schemeClr val="lt2"/>
                </a:solidFill>
                <a:latin typeface="Michroma"/>
                <a:ea typeface="Michroma"/>
                <a:cs typeface="Michroma"/>
                <a:sym typeface="Michroma"/>
              </a:rPr>
              <a:t>|</a:t>
            </a:r>
            <a:endParaRPr sz="1600" b="1" dirty="0">
              <a:solidFill>
                <a:schemeClr val="lt2"/>
              </a:solidFill>
              <a:latin typeface="Michroma"/>
              <a:ea typeface="Michroma"/>
              <a:cs typeface="Michroma"/>
              <a:sym typeface="Michroma"/>
            </a:endParaRPr>
          </a:p>
          <a:p>
            <a:pPr marL="0" lvl="0" indent="0" algn="ctr" rtl="0">
              <a:spcBef>
                <a:spcPts val="0"/>
              </a:spcBef>
              <a:spcAft>
                <a:spcPts val="0"/>
              </a:spcAft>
              <a:buNone/>
            </a:pPr>
            <a:r>
              <a:rPr lang="en" sz="1600" b="1">
                <a:solidFill>
                  <a:schemeClr val="lt2"/>
                </a:solidFill>
                <a:latin typeface="Michroma"/>
                <a:ea typeface="Michroma"/>
                <a:cs typeface="Michroma"/>
                <a:sym typeface="Michroma"/>
              </a:rPr>
              <a:t>2 bit</a:t>
            </a:r>
            <a:endParaRPr sz="1600" b="1" dirty="0">
              <a:solidFill>
                <a:schemeClr val="lt2"/>
              </a:solidFill>
              <a:latin typeface="Michroma"/>
              <a:ea typeface="Michroma"/>
              <a:cs typeface="Michroma"/>
              <a:sym typeface="Michrom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pic>
        <p:nvPicPr>
          <p:cNvPr id="1039" name="Google Shape;1039;p52"/>
          <p:cNvPicPr preferRelativeResize="0"/>
          <p:nvPr/>
        </p:nvPicPr>
        <p:blipFill>
          <a:blip r:embed="rId3">
            <a:alphaModFix/>
          </a:blip>
          <a:stretch>
            <a:fillRect/>
          </a:stretch>
        </p:blipFill>
        <p:spPr>
          <a:xfrm>
            <a:off x="1655013" y="1170125"/>
            <a:ext cx="5833978" cy="3433976"/>
          </a:xfrm>
          <a:prstGeom prst="rect">
            <a:avLst/>
          </a:prstGeom>
          <a:noFill/>
          <a:ln>
            <a:noFill/>
          </a:ln>
        </p:spPr>
      </p:pic>
      <p:sp>
        <p:nvSpPr>
          <p:cNvPr id="1040" name="Google Shape;1040;p5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GPU Addressing</a:t>
            </a:r>
            <a:endParaRPr dirty="0"/>
          </a:p>
        </p:txBody>
      </p:sp>
      <p:sp>
        <p:nvSpPr>
          <p:cNvPr id="1041" name="Google Shape;1041;p52"/>
          <p:cNvSpPr/>
          <p:nvPr/>
        </p:nvSpPr>
        <p:spPr>
          <a:xfrm>
            <a:off x="5529275" y="1666875"/>
            <a:ext cx="1583400" cy="14193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2" name="Google Shape;1042;p52"/>
          <p:cNvSpPr/>
          <p:nvPr/>
        </p:nvSpPr>
        <p:spPr>
          <a:xfrm>
            <a:off x="5529175" y="3333750"/>
            <a:ext cx="847800" cy="6429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3" name="Google Shape;1043;p52"/>
          <p:cNvSpPr txBox="1">
            <a:spLocks noGrp="1"/>
          </p:cNvSpPr>
          <p:nvPr>
            <p:ph type="title" idx="4294967295"/>
          </p:nvPr>
        </p:nvSpPr>
        <p:spPr>
          <a:xfrm>
            <a:off x="3819550" y="1733450"/>
            <a:ext cx="1599600" cy="4143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400">
                <a:latin typeface="Cairo"/>
                <a:ea typeface="Cairo"/>
                <a:cs typeface="Cairo"/>
                <a:sym typeface="Cairo"/>
              </a:rPr>
              <a:t>H Counter </a:t>
            </a:r>
            <a:endParaRPr sz="2400" dirty="0">
              <a:latin typeface="Cairo"/>
              <a:ea typeface="Cairo"/>
              <a:cs typeface="Cairo"/>
              <a:sym typeface="Cairo"/>
            </a:endParaRPr>
          </a:p>
        </p:txBody>
      </p:sp>
      <p:sp>
        <p:nvSpPr>
          <p:cNvPr id="1044" name="Google Shape;1044;p52"/>
          <p:cNvSpPr txBox="1">
            <a:spLocks noGrp="1"/>
          </p:cNvSpPr>
          <p:nvPr>
            <p:ph type="title" idx="4294967295"/>
          </p:nvPr>
        </p:nvSpPr>
        <p:spPr>
          <a:xfrm>
            <a:off x="3819550" y="2147750"/>
            <a:ext cx="1599600" cy="4143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400">
                <a:latin typeface="Cairo"/>
                <a:ea typeface="Cairo"/>
                <a:cs typeface="Cairo"/>
                <a:sym typeface="Cairo"/>
              </a:rPr>
              <a:t>V Register </a:t>
            </a:r>
            <a:endParaRPr sz="2400" dirty="0">
              <a:latin typeface="Cairo"/>
              <a:ea typeface="Cairo"/>
              <a:cs typeface="Cairo"/>
              <a:sym typeface="Cairo"/>
            </a:endParaRPr>
          </a:p>
        </p:txBody>
      </p:sp>
      <p:sp>
        <p:nvSpPr>
          <p:cNvPr id="1045" name="Google Shape;1045;p52"/>
          <p:cNvSpPr txBox="1">
            <a:spLocks noGrp="1"/>
          </p:cNvSpPr>
          <p:nvPr>
            <p:ph type="title" idx="4294967295"/>
          </p:nvPr>
        </p:nvSpPr>
        <p:spPr>
          <a:xfrm>
            <a:off x="3519502" y="2562050"/>
            <a:ext cx="1899600" cy="4143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400">
                <a:latin typeface="Cairo"/>
                <a:ea typeface="Cairo"/>
                <a:cs typeface="Cairo"/>
                <a:sym typeface="Cairo"/>
              </a:rPr>
              <a:t>S/F Register </a:t>
            </a:r>
            <a:endParaRPr sz="2400" dirty="0">
              <a:latin typeface="Cairo"/>
              <a:ea typeface="Cairo"/>
              <a:cs typeface="Cairo"/>
              <a:sym typeface="Cairo"/>
            </a:endParaRPr>
          </a:p>
        </p:txBody>
      </p:sp>
      <p:sp>
        <p:nvSpPr>
          <p:cNvPr id="1046" name="Google Shape;1046;p52"/>
          <p:cNvSpPr txBox="1">
            <a:spLocks noGrp="1"/>
          </p:cNvSpPr>
          <p:nvPr>
            <p:ph type="title" idx="4294967295"/>
          </p:nvPr>
        </p:nvSpPr>
        <p:spPr>
          <a:xfrm>
            <a:off x="3819550" y="3448050"/>
            <a:ext cx="1599600" cy="4143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400">
                <a:latin typeface="Cairo"/>
                <a:ea typeface="Cairo"/>
                <a:cs typeface="Cairo"/>
                <a:sym typeface="Cairo"/>
              </a:rPr>
              <a:t>G Register </a:t>
            </a:r>
            <a:endParaRPr sz="2400" dirty="0">
              <a:latin typeface="Cairo"/>
              <a:ea typeface="Cairo"/>
              <a:cs typeface="Cairo"/>
              <a:sym typeface="Cair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sp>
        <p:nvSpPr>
          <p:cNvPr id="1051" name="Google Shape;1051;p5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256k ROM Memory Map</a:t>
            </a:r>
            <a:endParaRPr sz="2400" dirty="0"/>
          </a:p>
        </p:txBody>
      </p:sp>
      <p:sp>
        <p:nvSpPr>
          <p:cNvPr id="1052" name="Google Shape;1052;p53"/>
          <p:cNvSpPr/>
          <p:nvPr/>
        </p:nvSpPr>
        <p:spPr>
          <a:xfrm>
            <a:off x="1058225" y="1937350"/>
            <a:ext cx="1715400" cy="18147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dk1"/>
                </a:solidFill>
                <a:latin typeface="Michroma"/>
                <a:ea typeface="Michroma"/>
                <a:cs typeface="Michroma"/>
                <a:sym typeface="Michroma"/>
              </a:rPr>
              <a:t>Program</a:t>
            </a:r>
            <a:endParaRPr sz="2000" b="1" dirty="0">
              <a:solidFill>
                <a:schemeClr val="dk1"/>
              </a:solidFill>
              <a:latin typeface="Michroma"/>
              <a:ea typeface="Michroma"/>
              <a:cs typeface="Michroma"/>
              <a:sym typeface="Michroma"/>
            </a:endParaRPr>
          </a:p>
          <a:p>
            <a:pPr marL="0" lvl="0" indent="0" algn="ctr" rtl="0">
              <a:spcBef>
                <a:spcPts val="0"/>
              </a:spcBef>
              <a:spcAft>
                <a:spcPts val="0"/>
              </a:spcAft>
              <a:buNone/>
            </a:pPr>
            <a:r>
              <a:rPr lang="en" sz="2400" b="1">
                <a:solidFill>
                  <a:schemeClr val="dk1"/>
                </a:solidFill>
                <a:latin typeface="Michroma"/>
                <a:ea typeface="Michroma"/>
                <a:cs typeface="Michroma"/>
                <a:sym typeface="Michroma"/>
              </a:rPr>
              <a:t>64k</a:t>
            </a:r>
            <a:endParaRPr sz="2400" b="1" dirty="0">
              <a:solidFill>
                <a:schemeClr val="dk1"/>
              </a:solidFill>
              <a:latin typeface="Michroma"/>
              <a:ea typeface="Michroma"/>
              <a:cs typeface="Michroma"/>
              <a:sym typeface="Michroma"/>
            </a:endParaRPr>
          </a:p>
        </p:txBody>
      </p:sp>
      <p:sp>
        <p:nvSpPr>
          <p:cNvPr id="1053" name="Google Shape;1053;p53"/>
          <p:cNvSpPr/>
          <p:nvPr/>
        </p:nvSpPr>
        <p:spPr>
          <a:xfrm>
            <a:off x="2815113" y="1937350"/>
            <a:ext cx="1715400" cy="18147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dk2"/>
                </a:solidFill>
                <a:latin typeface="Michroma"/>
                <a:ea typeface="Michroma"/>
                <a:cs typeface="Michroma"/>
                <a:sym typeface="Michroma"/>
              </a:rPr>
              <a:t>Storage</a:t>
            </a:r>
            <a:endParaRPr sz="2000" b="1" dirty="0">
              <a:solidFill>
                <a:schemeClr val="dk2"/>
              </a:solidFill>
              <a:latin typeface="Michroma"/>
              <a:ea typeface="Michroma"/>
              <a:cs typeface="Michroma"/>
              <a:sym typeface="Michroma"/>
            </a:endParaRPr>
          </a:p>
          <a:p>
            <a:pPr marL="0" lvl="0" indent="0" algn="ctr" rtl="0">
              <a:spcBef>
                <a:spcPts val="0"/>
              </a:spcBef>
              <a:spcAft>
                <a:spcPts val="0"/>
              </a:spcAft>
              <a:buNone/>
            </a:pPr>
            <a:r>
              <a:rPr lang="en" sz="2400" b="1">
                <a:solidFill>
                  <a:schemeClr val="dk2"/>
                </a:solidFill>
                <a:latin typeface="Michroma"/>
                <a:ea typeface="Michroma"/>
                <a:cs typeface="Michroma"/>
                <a:sym typeface="Michroma"/>
              </a:rPr>
              <a:t>64k</a:t>
            </a:r>
            <a:endParaRPr sz="2400" b="1" dirty="0">
              <a:solidFill>
                <a:schemeClr val="dk2"/>
              </a:solidFill>
              <a:latin typeface="Michroma"/>
              <a:ea typeface="Michroma"/>
              <a:cs typeface="Michroma"/>
              <a:sym typeface="Michroma"/>
            </a:endParaRPr>
          </a:p>
        </p:txBody>
      </p:sp>
      <p:sp>
        <p:nvSpPr>
          <p:cNvPr id="1054" name="Google Shape;1054;p53"/>
          <p:cNvSpPr/>
          <p:nvPr/>
        </p:nvSpPr>
        <p:spPr>
          <a:xfrm>
            <a:off x="6328875" y="1937350"/>
            <a:ext cx="1715400" cy="18147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1"/>
                </a:solidFill>
                <a:latin typeface="Michroma"/>
                <a:ea typeface="Michroma"/>
                <a:cs typeface="Michroma"/>
                <a:sym typeface="Michroma"/>
              </a:rPr>
              <a:t>ALU</a:t>
            </a:r>
            <a:endParaRPr sz="2400" b="1" dirty="0">
              <a:solidFill>
                <a:schemeClr val="dk1"/>
              </a:solidFill>
              <a:latin typeface="Michroma"/>
              <a:ea typeface="Michroma"/>
              <a:cs typeface="Michroma"/>
              <a:sym typeface="Michroma"/>
            </a:endParaRPr>
          </a:p>
          <a:p>
            <a:pPr marL="0" lvl="0" indent="0" algn="ctr" rtl="0">
              <a:spcBef>
                <a:spcPts val="0"/>
              </a:spcBef>
              <a:spcAft>
                <a:spcPts val="0"/>
              </a:spcAft>
              <a:buNone/>
            </a:pPr>
            <a:r>
              <a:rPr lang="en" sz="2400" b="1">
                <a:solidFill>
                  <a:schemeClr val="dk1"/>
                </a:solidFill>
                <a:latin typeface="Michroma"/>
                <a:ea typeface="Michroma"/>
                <a:cs typeface="Michroma"/>
                <a:sym typeface="Michroma"/>
              </a:rPr>
              <a:t>low</a:t>
            </a:r>
            <a:endParaRPr sz="2400" b="1" dirty="0">
              <a:solidFill>
                <a:schemeClr val="dk1"/>
              </a:solidFill>
              <a:latin typeface="Michroma"/>
              <a:ea typeface="Michroma"/>
              <a:cs typeface="Michroma"/>
              <a:sym typeface="Michroma"/>
            </a:endParaRPr>
          </a:p>
        </p:txBody>
      </p:sp>
      <p:sp>
        <p:nvSpPr>
          <p:cNvPr id="1055" name="Google Shape;1055;p53"/>
          <p:cNvSpPr/>
          <p:nvPr/>
        </p:nvSpPr>
        <p:spPr>
          <a:xfrm>
            <a:off x="4572000" y="2848150"/>
            <a:ext cx="1715400" cy="9108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Michroma"/>
                <a:ea typeface="Michroma"/>
                <a:cs typeface="Michroma"/>
                <a:sym typeface="Michroma"/>
              </a:rPr>
              <a:t>Font</a:t>
            </a:r>
            <a:endParaRPr sz="1800" b="1" i="1" dirty="0">
              <a:solidFill>
                <a:schemeClr val="dk2"/>
              </a:solidFill>
              <a:latin typeface="Michroma"/>
              <a:ea typeface="Michroma"/>
              <a:cs typeface="Michroma"/>
              <a:sym typeface="Michroma"/>
            </a:endParaRPr>
          </a:p>
        </p:txBody>
      </p:sp>
      <p:sp>
        <p:nvSpPr>
          <p:cNvPr id="1056" name="Google Shape;1056;p53"/>
          <p:cNvSpPr/>
          <p:nvPr/>
        </p:nvSpPr>
        <p:spPr>
          <a:xfrm>
            <a:off x="4572000" y="1937350"/>
            <a:ext cx="1715400" cy="9108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1"/>
                </a:solidFill>
                <a:latin typeface="Michroma"/>
                <a:ea typeface="Michroma"/>
                <a:cs typeface="Michroma"/>
                <a:sym typeface="Michroma"/>
              </a:rPr>
              <a:t>ALU</a:t>
            </a:r>
            <a:endParaRPr sz="2400" b="1" dirty="0">
              <a:solidFill>
                <a:schemeClr val="dk1"/>
              </a:solidFill>
              <a:latin typeface="Michroma"/>
              <a:ea typeface="Michroma"/>
              <a:cs typeface="Michroma"/>
              <a:sym typeface="Michroma"/>
            </a:endParaRPr>
          </a:p>
          <a:p>
            <a:pPr marL="0" lvl="0" indent="0" algn="ctr" rtl="0">
              <a:spcBef>
                <a:spcPts val="0"/>
              </a:spcBef>
              <a:spcAft>
                <a:spcPts val="0"/>
              </a:spcAft>
              <a:buNone/>
            </a:pPr>
            <a:r>
              <a:rPr lang="en" sz="2400" b="1">
                <a:solidFill>
                  <a:schemeClr val="dk1"/>
                </a:solidFill>
                <a:latin typeface="Michroma"/>
                <a:ea typeface="Michroma"/>
                <a:cs typeface="Michroma"/>
                <a:sym typeface="Michroma"/>
              </a:rPr>
              <a:t>high</a:t>
            </a:r>
            <a:endParaRPr sz="2400" b="1" dirty="0">
              <a:solidFill>
                <a:schemeClr val="dk1"/>
              </a:solidFill>
              <a:latin typeface="Michroma"/>
              <a:ea typeface="Michroma"/>
              <a:cs typeface="Michroma"/>
              <a:sym typeface="Michroma"/>
            </a:endParaRPr>
          </a:p>
        </p:txBody>
      </p:sp>
      <p:sp>
        <p:nvSpPr>
          <p:cNvPr id="1057" name="Google Shape;1057;p53"/>
          <p:cNvSpPr txBox="1"/>
          <p:nvPr/>
        </p:nvSpPr>
        <p:spPr>
          <a:xfrm>
            <a:off x="1176125" y="1381225"/>
            <a:ext cx="147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BANK 0</a:t>
            </a:r>
            <a:endParaRPr sz="1800" b="1" dirty="0">
              <a:solidFill>
                <a:schemeClr val="lt2"/>
              </a:solidFill>
              <a:latin typeface="Michroma"/>
              <a:ea typeface="Michroma"/>
              <a:cs typeface="Michroma"/>
              <a:sym typeface="Michroma"/>
            </a:endParaRPr>
          </a:p>
        </p:txBody>
      </p:sp>
      <p:sp>
        <p:nvSpPr>
          <p:cNvPr id="1058" name="Google Shape;1058;p53"/>
          <p:cNvSpPr txBox="1"/>
          <p:nvPr/>
        </p:nvSpPr>
        <p:spPr>
          <a:xfrm>
            <a:off x="2933025" y="1381225"/>
            <a:ext cx="147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BANK 1</a:t>
            </a:r>
            <a:endParaRPr sz="1800" b="1" dirty="0">
              <a:solidFill>
                <a:schemeClr val="lt2"/>
              </a:solidFill>
              <a:latin typeface="Michroma"/>
              <a:ea typeface="Michroma"/>
              <a:cs typeface="Michroma"/>
              <a:sym typeface="Michroma"/>
            </a:endParaRPr>
          </a:p>
        </p:txBody>
      </p:sp>
      <p:sp>
        <p:nvSpPr>
          <p:cNvPr id="1059" name="Google Shape;1059;p53"/>
          <p:cNvSpPr txBox="1"/>
          <p:nvPr/>
        </p:nvSpPr>
        <p:spPr>
          <a:xfrm>
            <a:off x="4689925" y="1381225"/>
            <a:ext cx="147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BANK 2</a:t>
            </a:r>
            <a:endParaRPr sz="1800" b="1" dirty="0">
              <a:solidFill>
                <a:schemeClr val="lt2"/>
              </a:solidFill>
              <a:latin typeface="Michroma"/>
              <a:ea typeface="Michroma"/>
              <a:cs typeface="Michroma"/>
              <a:sym typeface="Michroma"/>
            </a:endParaRPr>
          </a:p>
        </p:txBody>
      </p:sp>
      <p:sp>
        <p:nvSpPr>
          <p:cNvPr id="1060" name="Google Shape;1060;p53"/>
          <p:cNvSpPr txBox="1"/>
          <p:nvPr/>
        </p:nvSpPr>
        <p:spPr>
          <a:xfrm>
            <a:off x="6446825" y="1381225"/>
            <a:ext cx="147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BANK 3</a:t>
            </a:r>
            <a:endParaRPr sz="1800" b="1" dirty="0">
              <a:solidFill>
                <a:schemeClr val="lt2"/>
              </a:solidFill>
              <a:latin typeface="Michroma"/>
              <a:ea typeface="Michroma"/>
              <a:cs typeface="Michroma"/>
              <a:sym typeface="Michrom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Google Shape;1065;p5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Input/Output</a:t>
            </a:r>
            <a:endParaRPr dirty="0"/>
          </a:p>
        </p:txBody>
      </p:sp>
      <p:pic>
        <p:nvPicPr>
          <p:cNvPr id="1066" name="Google Shape;1066;p54"/>
          <p:cNvPicPr preferRelativeResize="0"/>
          <p:nvPr/>
        </p:nvPicPr>
        <p:blipFill>
          <a:blip r:embed="rId3">
            <a:alphaModFix/>
          </a:blip>
          <a:stretch>
            <a:fillRect/>
          </a:stretch>
        </p:blipFill>
        <p:spPr>
          <a:xfrm>
            <a:off x="1655012" y="1170125"/>
            <a:ext cx="5833978" cy="3433976"/>
          </a:xfrm>
          <a:prstGeom prst="rect">
            <a:avLst/>
          </a:prstGeom>
          <a:noFill/>
          <a:ln>
            <a:noFill/>
          </a:ln>
        </p:spPr>
      </p:pic>
      <p:sp>
        <p:nvSpPr>
          <p:cNvPr id="1067" name="Google Shape;1067;p54"/>
          <p:cNvSpPr/>
          <p:nvPr/>
        </p:nvSpPr>
        <p:spPr>
          <a:xfrm>
            <a:off x="2819400" y="1781175"/>
            <a:ext cx="881700" cy="9048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8" name="Google Shape;1068;p54"/>
          <p:cNvSpPr txBox="1">
            <a:spLocks noGrp="1"/>
          </p:cNvSpPr>
          <p:nvPr>
            <p:ph type="title" idx="4294967295"/>
          </p:nvPr>
        </p:nvSpPr>
        <p:spPr>
          <a:xfrm>
            <a:off x="3741450" y="1871625"/>
            <a:ext cx="1906800" cy="723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Ei Buffer</a:t>
            </a:r>
            <a:endParaRPr sz="2400" dirty="0">
              <a:latin typeface="Cairo"/>
              <a:ea typeface="Cairo"/>
              <a:cs typeface="Cairo"/>
              <a:sym typeface="Cairo"/>
            </a:endParaRPr>
          </a:p>
          <a:p>
            <a:pPr marL="0" lvl="0" indent="0" algn="l" rtl="0">
              <a:spcBef>
                <a:spcPts val="0"/>
              </a:spcBef>
              <a:spcAft>
                <a:spcPts val="0"/>
              </a:spcAft>
              <a:buNone/>
            </a:pPr>
            <a:r>
              <a:rPr lang="en" sz="2400">
                <a:latin typeface="Cairo"/>
                <a:ea typeface="Cairo"/>
                <a:cs typeface="Cairo"/>
                <a:sym typeface="Cairo"/>
              </a:rPr>
              <a:t>Eo Register</a:t>
            </a:r>
            <a:endParaRPr sz="2400" dirty="0">
              <a:latin typeface="Cairo"/>
              <a:ea typeface="Cairo"/>
              <a:cs typeface="Cairo"/>
              <a:sym typeface="Cairo"/>
            </a:endParaRPr>
          </a:p>
        </p:txBody>
      </p:sp>
      <p:sp>
        <p:nvSpPr>
          <p:cNvPr id="1069" name="Google Shape;1069;p54"/>
          <p:cNvSpPr/>
          <p:nvPr/>
        </p:nvSpPr>
        <p:spPr>
          <a:xfrm>
            <a:off x="4407325" y="3690950"/>
            <a:ext cx="1212300" cy="7380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0" name="Google Shape;1070;p54"/>
          <p:cNvSpPr txBox="1">
            <a:spLocks noGrp="1"/>
          </p:cNvSpPr>
          <p:nvPr>
            <p:ph type="title" idx="4294967295"/>
          </p:nvPr>
        </p:nvSpPr>
        <p:spPr>
          <a:xfrm>
            <a:off x="3842050" y="2952600"/>
            <a:ext cx="1088400" cy="628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400">
                <a:latin typeface="Cairo"/>
                <a:ea typeface="Cairo"/>
                <a:cs typeface="Cairo"/>
                <a:sym typeface="Cairo"/>
              </a:rPr>
              <a:t>Line Driver</a:t>
            </a:r>
            <a:endParaRPr sz="2400" dirty="0">
              <a:latin typeface="Cairo"/>
              <a:ea typeface="Cairo"/>
              <a:cs typeface="Cairo"/>
              <a:sym typeface="Cairo"/>
            </a:endParaRPr>
          </a:p>
        </p:txBody>
      </p:sp>
      <p:sp>
        <p:nvSpPr>
          <p:cNvPr id="1071" name="Google Shape;1071;p54"/>
          <p:cNvSpPr txBox="1">
            <a:spLocks noGrp="1"/>
          </p:cNvSpPr>
          <p:nvPr>
            <p:ph type="title" idx="4294967295"/>
          </p:nvPr>
        </p:nvSpPr>
        <p:spPr>
          <a:xfrm>
            <a:off x="5082850" y="2952600"/>
            <a:ext cx="1212300" cy="62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Analog Switch</a:t>
            </a:r>
            <a:endParaRPr sz="2400" dirty="0">
              <a:latin typeface="Cairo"/>
              <a:ea typeface="Cairo"/>
              <a:cs typeface="Cairo"/>
              <a:sym typeface="Cairo"/>
            </a:endParaRPr>
          </a:p>
        </p:txBody>
      </p:sp>
      <p:cxnSp>
        <p:nvCxnSpPr>
          <p:cNvPr id="1072" name="Google Shape;1072;p54"/>
          <p:cNvCxnSpPr>
            <a:endCxn id="1069" idx="0"/>
          </p:cNvCxnSpPr>
          <p:nvPr/>
        </p:nvCxnSpPr>
        <p:spPr>
          <a:xfrm flipH="1">
            <a:off x="5013475" y="2967050"/>
            <a:ext cx="11100" cy="723900"/>
          </a:xfrm>
          <a:prstGeom prst="straightConnector1">
            <a:avLst/>
          </a:prstGeom>
          <a:noFill/>
          <a:ln w="38100" cap="flat" cmpd="sng">
            <a:solidFill>
              <a:schemeClr val="lt1"/>
            </a:solidFill>
            <a:prstDash val="dot"/>
            <a:round/>
            <a:headEnd type="none" w="med" len="med"/>
            <a:tailEnd type="none" w="med" len="med"/>
          </a:ln>
        </p:spPr>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76"/>
        <p:cNvGrpSpPr/>
        <p:nvPr/>
      </p:nvGrpSpPr>
      <p:grpSpPr>
        <a:xfrm>
          <a:off x="0" y="0"/>
          <a:ext cx="0" cy="0"/>
          <a:chOff x="0" y="0"/>
          <a:chExt cx="0" cy="0"/>
        </a:xfrm>
      </p:grpSpPr>
      <p:sp>
        <p:nvSpPr>
          <p:cNvPr id="1077" name="Google Shape;1077;p55"/>
          <p:cNvSpPr txBox="1">
            <a:spLocks noGrp="1"/>
          </p:cNvSpPr>
          <p:nvPr>
            <p:ph type="title" idx="4294967295"/>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Ei/Eo Register</a:t>
            </a:r>
            <a:endParaRPr dirty="0"/>
          </a:p>
        </p:txBody>
      </p:sp>
      <p:sp>
        <p:nvSpPr>
          <p:cNvPr id="1078" name="Google Shape;1078;p55"/>
          <p:cNvSpPr txBox="1">
            <a:spLocks noGrp="1"/>
          </p:cNvSpPr>
          <p:nvPr>
            <p:ph type="title" idx="4294967295"/>
          </p:nvPr>
        </p:nvSpPr>
        <p:spPr>
          <a:xfrm>
            <a:off x="3923400" y="30733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KB</a:t>
            </a:r>
            <a:endParaRPr sz="1800" dirty="0">
              <a:solidFill>
                <a:schemeClr val="dk2"/>
              </a:solidFill>
              <a:latin typeface="Cairo"/>
              <a:ea typeface="Cairo"/>
              <a:cs typeface="Cairo"/>
              <a:sym typeface="Cairo"/>
            </a:endParaRPr>
          </a:p>
          <a:p>
            <a:pPr marL="0" lvl="0" indent="0" algn="ctr" rtl="0">
              <a:spcBef>
                <a:spcPts val="0"/>
              </a:spcBef>
              <a:spcAft>
                <a:spcPts val="0"/>
              </a:spcAft>
              <a:buNone/>
            </a:pPr>
            <a:r>
              <a:rPr lang="en" sz="1800">
                <a:solidFill>
                  <a:schemeClr val="dk2"/>
                </a:solidFill>
                <a:latin typeface="Cairo"/>
                <a:ea typeface="Cairo"/>
                <a:cs typeface="Cairo"/>
                <a:sym typeface="Cairo"/>
              </a:rPr>
              <a:t>EN</a:t>
            </a:r>
            <a:endParaRPr sz="1800" dirty="0">
              <a:solidFill>
                <a:schemeClr val="dk2"/>
              </a:solidFill>
              <a:latin typeface="Cairo"/>
              <a:ea typeface="Cairo"/>
              <a:cs typeface="Cairo"/>
              <a:sym typeface="Cairo"/>
            </a:endParaRPr>
          </a:p>
        </p:txBody>
      </p:sp>
      <p:sp>
        <p:nvSpPr>
          <p:cNvPr id="1079" name="Google Shape;1079;p55"/>
          <p:cNvSpPr txBox="1">
            <a:spLocks noGrp="1"/>
          </p:cNvSpPr>
          <p:nvPr>
            <p:ph type="title" idx="4294967295"/>
          </p:nvPr>
        </p:nvSpPr>
        <p:spPr>
          <a:xfrm>
            <a:off x="5696400" y="3073350"/>
            <a:ext cx="1773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latin typeface="Cairo"/>
                <a:ea typeface="Cairo"/>
                <a:cs typeface="Cairo"/>
                <a:sym typeface="Cairo"/>
              </a:rPr>
              <a:t>RAM BANK</a:t>
            </a:r>
            <a:endParaRPr sz="2400" dirty="0">
              <a:solidFill>
                <a:schemeClr val="lt2"/>
              </a:solidFill>
              <a:latin typeface="Cairo"/>
              <a:ea typeface="Cairo"/>
              <a:cs typeface="Cairo"/>
              <a:sym typeface="Cairo"/>
            </a:endParaRPr>
          </a:p>
        </p:txBody>
      </p:sp>
      <p:sp>
        <p:nvSpPr>
          <p:cNvPr id="1080" name="Google Shape;1080;p55"/>
          <p:cNvSpPr txBox="1">
            <a:spLocks noGrp="1"/>
          </p:cNvSpPr>
          <p:nvPr>
            <p:ph type="title" idx="4294967295"/>
          </p:nvPr>
        </p:nvSpPr>
        <p:spPr>
          <a:xfrm>
            <a:off x="2741400" y="3073350"/>
            <a:ext cx="1182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latin typeface="Cairo"/>
                <a:ea typeface="Cairo"/>
                <a:cs typeface="Cairo"/>
                <a:sym typeface="Cairo"/>
              </a:rPr>
              <a:t>VID MODE</a:t>
            </a:r>
            <a:endParaRPr sz="1800" dirty="0">
              <a:solidFill>
                <a:schemeClr val="lt2"/>
              </a:solidFill>
              <a:latin typeface="Cairo"/>
              <a:ea typeface="Cairo"/>
              <a:cs typeface="Cairo"/>
              <a:sym typeface="Cairo"/>
            </a:endParaRPr>
          </a:p>
        </p:txBody>
      </p:sp>
      <p:sp>
        <p:nvSpPr>
          <p:cNvPr id="1081" name="Google Shape;1081;p55"/>
          <p:cNvSpPr txBox="1">
            <a:spLocks noGrp="1"/>
          </p:cNvSpPr>
          <p:nvPr>
            <p:ph type="title" idx="4294967295"/>
          </p:nvPr>
        </p:nvSpPr>
        <p:spPr>
          <a:xfrm>
            <a:off x="3345900" y="1887175"/>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KB</a:t>
            </a:r>
            <a:endParaRPr sz="1800" dirty="0">
              <a:solidFill>
                <a:schemeClr val="dk2"/>
              </a:solidFill>
              <a:latin typeface="Cairo"/>
              <a:ea typeface="Cairo"/>
              <a:cs typeface="Cairo"/>
              <a:sym typeface="Cairo"/>
            </a:endParaRPr>
          </a:p>
          <a:p>
            <a:pPr marL="0" lvl="0" indent="0" algn="ctr" rtl="0">
              <a:spcBef>
                <a:spcPts val="0"/>
              </a:spcBef>
              <a:spcAft>
                <a:spcPts val="0"/>
              </a:spcAft>
              <a:buNone/>
            </a:pPr>
            <a:r>
              <a:rPr lang="en" sz="1800">
                <a:solidFill>
                  <a:schemeClr val="dk2"/>
                </a:solidFill>
                <a:latin typeface="Cairo"/>
                <a:ea typeface="Cairo"/>
                <a:cs typeface="Cairo"/>
                <a:sym typeface="Cairo"/>
              </a:rPr>
              <a:t>RX</a:t>
            </a:r>
            <a:endParaRPr sz="1800" dirty="0">
              <a:solidFill>
                <a:schemeClr val="dk2"/>
              </a:solidFill>
              <a:latin typeface="Cairo"/>
              <a:ea typeface="Cairo"/>
              <a:cs typeface="Cairo"/>
              <a:sym typeface="Cairo"/>
            </a:endParaRPr>
          </a:p>
        </p:txBody>
      </p:sp>
      <p:sp>
        <p:nvSpPr>
          <p:cNvPr id="1082" name="Google Shape;1082;p55"/>
          <p:cNvSpPr txBox="1">
            <a:spLocks noGrp="1"/>
          </p:cNvSpPr>
          <p:nvPr>
            <p:ph type="title" idx="4294967295"/>
          </p:nvPr>
        </p:nvSpPr>
        <p:spPr>
          <a:xfrm>
            <a:off x="2754900" y="1887175"/>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KB CLK</a:t>
            </a:r>
            <a:endParaRPr sz="2300" dirty="0">
              <a:solidFill>
                <a:schemeClr val="dk2"/>
              </a:solidFill>
            </a:endParaRPr>
          </a:p>
        </p:txBody>
      </p:sp>
      <p:sp>
        <p:nvSpPr>
          <p:cNvPr id="1083" name="Google Shape;1083;p55"/>
          <p:cNvSpPr txBox="1">
            <a:spLocks noGrp="1"/>
          </p:cNvSpPr>
          <p:nvPr>
            <p:ph type="title" idx="4294967295"/>
          </p:nvPr>
        </p:nvSpPr>
        <p:spPr>
          <a:xfrm>
            <a:off x="3936900" y="1887175"/>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Cairo"/>
                <a:ea typeface="Cairo"/>
                <a:cs typeface="Cairo"/>
                <a:sym typeface="Cairo"/>
              </a:rPr>
              <a:t>CTS</a:t>
            </a:r>
            <a:endParaRPr sz="2300" dirty="0"/>
          </a:p>
        </p:txBody>
      </p:sp>
      <p:sp>
        <p:nvSpPr>
          <p:cNvPr id="1084" name="Google Shape;1084;p55"/>
          <p:cNvSpPr txBox="1">
            <a:spLocks noGrp="1"/>
          </p:cNvSpPr>
          <p:nvPr>
            <p:ph type="title" idx="4294967295"/>
          </p:nvPr>
        </p:nvSpPr>
        <p:spPr>
          <a:xfrm>
            <a:off x="4514400" y="307335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Cairo"/>
                <a:ea typeface="Cairo"/>
                <a:cs typeface="Cairo"/>
                <a:sym typeface="Cairo"/>
              </a:rPr>
              <a:t>RTS</a:t>
            </a:r>
            <a:endParaRPr sz="1800" dirty="0">
              <a:latin typeface="Cairo"/>
              <a:ea typeface="Cairo"/>
              <a:cs typeface="Cairo"/>
              <a:sym typeface="Cairo"/>
            </a:endParaRPr>
          </a:p>
        </p:txBody>
      </p:sp>
      <p:sp>
        <p:nvSpPr>
          <p:cNvPr id="1085" name="Google Shape;1085;p55"/>
          <p:cNvSpPr txBox="1">
            <a:spLocks noGrp="1"/>
          </p:cNvSpPr>
          <p:nvPr>
            <p:ph type="title" idx="4294967295"/>
          </p:nvPr>
        </p:nvSpPr>
        <p:spPr>
          <a:xfrm>
            <a:off x="5105400" y="307335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latin typeface="Cairo"/>
                <a:ea typeface="Cairo"/>
                <a:cs typeface="Cairo"/>
                <a:sym typeface="Cairo"/>
              </a:rPr>
              <a:t>TX</a:t>
            </a:r>
            <a:endParaRPr sz="2400" dirty="0">
              <a:latin typeface="Cairo"/>
              <a:ea typeface="Cairo"/>
              <a:cs typeface="Cairo"/>
              <a:sym typeface="Cairo"/>
            </a:endParaRPr>
          </a:p>
        </p:txBody>
      </p:sp>
      <p:sp>
        <p:nvSpPr>
          <p:cNvPr id="1086" name="Google Shape;1086;p55"/>
          <p:cNvSpPr txBox="1"/>
          <p:nvPr/>
        </p:nvSpPr>
        <p:spPr>
          <a:xfrm>
            <a:off x="941400" y="3128850"/>
            <a:ext cx="1637400" cy="461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800" b="1">
                <a:solidFill>
                  <a:schemeClr val="lt2"/>
                </a:solidFill>
                <a:latin typeface="Michroma"/>
                <a:ea typeface="Michroma"/>
                <a:cs typeface="Michroma"/>
                <a:sym typeface="Michroma"/>
              </a:rPr>
              <a:t>OUTPUT</a:t>
            </a:r>
            <a:endParaRPr sz="1800" b="1" dirty="0">
              <a:solidFill>
                <a:schemeClr val="lt2"/>
              </a:solidFill>
              <a:latin typeface="Michroma"/>
              <a:ea typeface="Michroma"/>
              <a:cs typeface="Michroma"/>
              <a:sym typeface="Michroma"/>
            </a:endParaRPr>
          </a:p>
        </p:txBody>
      </p:sp>
      <p:sp>
        <p:nvSpPr>
          <p:cNvPr id="1087" name="Google Shape;1087;p55"/>
          <p:cNvSpPr txBox="1"/>
          <p:nvPr/>
        </p:nvSpPr>
        <p:spPr>
          <a:xfrm>
            <a:off x="954900" y="1942675"/>
            <a:ext cx="1637400" cy="461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800" b="1">
                <a:solidFill>
                  <a:schemeClr val="lt2"/>
                </a:solidFill>
                <a:latin typeface="Michroma"/>
                <a:ea typeface="Michroma"/>
                <a:cs typeface="Michroma"/>
                <a:sym typeface="Michroma"/>
              </a:rPr>
              <a:t>INPUT</a:t>
            </a:r>
            <a:endParaRPr sz="1800" b="1" dirty="0">
              <a:solidFill>
                <a:schemeClr val="lt2"/>
              </a:solidFill>
              <a:latin typeface="Michroma"/>
              <a:ea typeface="Michroma"/>
              <a:cs typeface="Michroma"/>
              <a:sym typeface="Michroma"/>
            </a:endParaRPr>
          </a:p>
        </p:txBody>
      </p:sp>
      <p:sp>
        <p:nvSpPr>
          <p:cNvPr id="1088" name="Google Shape;1088;p55"/>
          <p:cNvSpPr txBox="1">
            <a:spLocks noGrp="1"/>
          </p:cNvSpPr>
          <p:nvPr>
            <p:ph type="title" idx="4294967295"/>
          </p:nvPr>
        </p:nvSpPr>
        <p:spPr>
          <a:xfrm>
            <a:off x="5118900" y="1887175"/>
            <a:ext cx="2364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0" i="1">
                <a:solidFill>
                  <a:schemeClr val="lt2"/>
                </a:solidFill>
                <a:latin typeface="Cairo"/>
                <a:ea typeface="Cairo"/>
                <a:cs typeface="Cairo"/>
                <a:sym typeface="Cairo"/>
              </a:rPr>
              <a:t>expansion</a:t>
            </a:r>
            <a:endParaRPr sz="2400" b="0" i="1" dirty="0">
              <a:solidFill>
                <a:schemeClr val="lt2"/>
              </a:solidFill>
              <a:latin typeface="Cairo"/>
              <a:ea typeface="Cairo"/>
              <a:cs typeface="Cairo"/>
              <a:sym typeface="Cairo"/>
            </a:endParaRPr>
          </a:p>
        </p:txBody>
      </p:sp>
      <p:sp>
        <p:nvSpPr>
          <p:cNvPr id="1089" name="Google Shape;1089;p55"/>
          <p:cNvSpPr txBox="1">
            <a:spLocks noGrp="1"/>
          </p:cNvSpPr>
          <p:nvPr>
            <p:ph type="title" idx="4294967295"/>
          </p:nvPr>
        </p:nvSpPr>
        <p:spPr>
          <a:xfrm>
            <a:off x="4527900" y="1887175"/>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latin typeface="Cairo"/>
                <a:ea typeface="Cairo"/>
                <a:cs typeface="Cairo"/>
                <a:sym typeface="Cairo"/>
              </a:rPr>
              <a:t>RX</a:t>
            </a:r>
            <a:endParaRPr sz="2400" dirty="0"/>
          </a:p>
        </p:txBody>
      </p:sp>
      <p:sp>
        <p:nvSpPr>
          <p:cNvPr id="1090" name="Google Shape;1090;p55"/>
          <p:cNvSpPr txBox="1"/>
          <p:nvPr/>
        </p:nvSpPr>
        <p:spPr>
          <a:xfrm>
            <a:off x="2741400" y="1544275"/>
            <a:ext cx="4728000" cy="3429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1900" b="1">
                <a:solidFill>
                  <a:schemeClr val="lt2"/>
                </a:solidFill>
                <a:latin typeface="Courier New"/>
                <a:ea typeface="Courier New"/>
                <a:cs typeface="Courier New"/>
                <a:sym typeface="Courier New"/>
              </a:rPr>
              <a:t>7   6   5   4   3   2   1   0</a:t>
            </a:r>
            <a:endParaRPr sz="1900" b="1" dirty="0">
              <a:solidFill>
                <a:schemeClr val="lt2"/>
              </a:solidFill>
              <a:latin typeface="Courier New"/>
              <a:ea typeface="Courier New"/>
              <a:cs typeface="Courier New"/>
              <a:sym typeface="Courier New"/>
            </a:endParaRPr>
          </a:p>
        </p:txBody>
      </p:sp>
      <p:sp>
        <p:nvSpPr>
          <p:cNvPr id="1091" name="Google Shape;1091;p55"/>
          <p:cNvSpPr txBox="1"/>
          <p:nvPr/>
        </p:nvSpPr>
        <p:spPr>
          <a:xfrm>
            <a:off x="2741400" y="2730450"/>
            <a:ext cx="4728000" cy="3429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1900" b="1">
                <a:solidFill>
                  <a:schemeClr val="lt2"/>
                </a:solidFill>
                <a:latin typeface="Courier New"/>
                <a:ea typeface="Courier New"/>
                <a:cs typeface="Courier New"/>
                <a:sym typeface="Courier New"/>
              </a:rPr>
              <a:t>7   6   5   4   3   2   1   0</a:t>
            </a:r>
            <a:endParaRPr sz="1900" b="1" dirty="0">
              <a:solidFill>
                <a:schemeClr val="lt2"/>
              </a:solidFill>
              <a:latin typeface="Courier New"/>
              <a:ea typeface="Courier New"/>
              <a:cs typeface="Courier New"/>
              <a:sym typeface="Courier New"/>
            </a:endParaRPr>
          </a:p>
        </p:txBody>
      </p:sp>
      <p:sp>
        <p:nvSpPr>
          <p:cNvPr id="1092" name="Google Shape;1092;p55"/>
          <p:cNvSpPr txBox="1">
            <a:spLocks noGrp="1"/>
          </p:cNvSpPr>
          <p:nvPr>
            <p:ph type="title" idx="4294967295"/>
          </p:nvPr>
        </p:nvSpPr>
        <p:spPr>
          <a:xfrm>
            <a:off x="6748625" y="4547900"/>
            <a:ext cx="568500" cy="29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b="0">
                <a:latin typeface="Cairo"/>
                <a:ea typeface="Cairo"/>
                <a:cs typeface="Cairo"/>
                <a:sym typeface="Cairo"/>
              </a:rPr>
              <a:t>3</a:t>
            </a:r>
            <a:r>
              <a:rPr lang="en" sz="1800" b="0">
                <a:solidFill>
                  <a:schemeClr val="dk1"/>
                </a:solidFill>
                <a:latin typeface="Cairo"/>
                <a:ea typeface="Cairo"/>
                <a:cs typeface="Cairo"/>
                <a:sym typeface="Cairo"/>
              </a:rPr>
              <a:t>0</a:t>
            </a:r>
            <a:endParaRPr sz="1800" b="0" dirty="0">
              <a:solidFill>
                <a:schemeClr val="dk1"/>
              </a:solidFill>
              <a:latin typeface="Cairo"/>
              <a:ea typeface="Cairo"/>
              <a:cs typeface="Cairo"/>
              <a:sym typeface="Cairo"/>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097" name="Google Shape;1097;p56"/>
          <p:cNvSpPr/>
          <p:nvPr/>
        </p:nvSpPr>
        <p:spPr>
          <a:xfrm>
            <a:off x="2967513" y="2013550"/>
            <a:ext cx="1715400" cy="18147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Michroma"/>
                <a:ea typeface="Michroma"/>
                <a:cs typeface="Michroma"/>
                <a:sym typeface="Michroma"/>
              </a:rPr>
              <a:t>64k</a:t>
            </a:r>
            <a:endParaRPr sz="2400" b="1" dirty="0">
              <a:solidFill>
                <a:schemeClr val="dk2"/>
              </a:solidFill>
              <a:latin typeface="Michroma"/>
              <a:ea typeface="Michroma"/>
              <a:cs typeface="Michroma"/>
              <a:sym typeface="Michroma"/>
            </a:endParaRPr>
          </a:p>
        </p:txBody>
      </p:sp>
      <p:sp>
        <p:nvSpPr>
          <p:cNvPr id="1098" name="Google Shape;1098;p56"/>
          <p:cNvSpPr/>
          <p:nvPr/>
        </p:nvSpPr>
        <p:spPr>
          <a:xfrm>
            <a:off x="4724388" y="2013550"/>
            <a:ext cx="1715400" cy="18147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Michroma"/>
                <a:ea typeface="Michroma"/>
                <a:cs typeface="Michroma"/>
                <a:sym typeface="Michroma"/>
              </a:rPr>
              <a:t>64k</a:t>
            </a:r>
            <a:endParaRPr sz="2400" b="1" dirty="0">
              <a:solidFill>
                <a:schemeClr val="dk2"/>
              </a:solidFill>
              <a:latin typeface="Michroma"/>
              <a:ea typeface="Michroma"/>
              <a:cs typeface="Michroma"/>
              <a:sym typeface="Michroma"/>
            </a:endParaRPr>
          </a:p>
        </p:txBody>
      </p:sp>
      <p:sp>
        <p:nvSpPr>
          <p:cNvPr id="1099" name="Google Shape;1099;p56"/>
          <p:cNvSpPr/>
          <p:nvPr/>
        </p:nvSpPr>
        <p:spPr>
          <a:xfrm>
            <a:off x="6481263" y="2013550"/>
            <a:ext cx="1715400" cy="18147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Michroma"/>
                <a:ea typeface="Michroma"/>
                <a:cs typeface="Michroma"/>
                <a:sym typeface="Michroma"/>
              </a:rPr>
              <a:t>64k</a:t>
            </a:r>
            <a:endParaRPr sz="2400" b="1" dirty="0">
              <a:solidFill>
                <a:schemeClr val="dk2"/>
              </a:solidFill>
              <a:latin typeface="Michroma"/>
              <a:ea typeface="Michroma"/>
              <a:cs typeface="Michroma"/>
              <a:sym typeface="Michroma"/>
            </a:endParaRPr>
          </a:p>
        </p:txBody>
      </p:sp>
      <p:sp>
        <p:nvSpPr>
          <p:cNvPr id="1100" name="Google Shape;1100;p56"/>
          <p:cNvSpPr/>
          <p:nvPr/>
        </p:nvSpPr>
        <p:spPr>
          <a:xfrm>
            <a:off x="1210638" y="2013550"/>
            <a:ext cx="1715400" cy="18147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Michroma"/>
                <a:ea typeface="Michroma"/>
                <a:cs typeface="Michroma"/>
                <a:sym typeface="Michroma"/>
              </a:rPr>
              <a:t>64k</a:t>
            </a:r>
            <a:endParaRPr sz="2400" b="1" dirty="0">
              <a:solidFill>
                <a:schemeClr val="dk2"/>
              </a:solidFill>
              <a:latin typeface="Michroma"/>
              <a:ea typeface="Michroma"/>
              <a:cs typeface="Michroma"/>
              <a:sym typeface="Michroma"/>
            </a:endParaRPr>
          </a:p>
        </p:txBody>
      </p:sp>
      <p:sp>
        <p:nvSpPr>
          <p:cNvPr id="1101" name="Google Shape;1101;p5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512k RAM Memory Map</a:t>
            </a:r>
            <a:endParaRPr sz="2400" dirty="0"/>
          </a:p>
        </p:txBody>
      </p:sp>
      <p:sp>
        <p:nvSpPr>
          <p:cNvPr id="1102" name="Google Shape;1102;p56"/>
          <p:cNvSpPr/>
          <p:nvPr/>
        </p:nvSpPr>
        <p:spPr>
          <a:xfrm>
            <a:off x="982025" y="1784950"/>
            <a:ext cx="1715400" cy="18147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dk1"/>
                </a:solidFill>
                <a:latin typeface="Michroma"/>
                <a:ea typeface="Michroma"/>
                <a:cs typeface="Michroma"/>
                <a:sym typeface="Michroma"/>
              </a:rPr>
              <a:t>Video</a:t>
            </a:r>
            <a:endParaRPr sz="2000" b="1" dirty="0">
              <a:solidFill>
                <a:schemeClr val="dk1"/>
              </a:solidFill>
              <a:latin typeface="Michroma"/>
              <a:ea typeface="Michroma"/>
              <a:cs typeface="Michroma"/>
              <a:sym typeface="Michroma"/>
            </a:endParaRPr>
          </a:p>
          <a:p>
            <a:pPr marL="0" lvl="0" indent="0" algn="ctr" rtl="0">
              <a:spcBef>
                <a:spcPts val="0"/>
              </a:spcBef>
              <a:spcAft>
                <a:spcPts val="0"/>
              </a:spcAft>
              <a:buNone/>
            </a:pPr>
            <a:r>
              <a:rPr lang="en" sz="2400" b="1">
                <a:solidFill>
                  <a:schemeClr val="dk1"/>
                </a:solidFill>
                <a:latin typeface="Michroma"/>
                <a:ea typeface="Michroma"/>
                <a:cs typeface="Michroma"/>
                <a:sym typeface="Michroma"/>
              </a:rPr>
              <a:t>60k</a:t>
            </a:r>
            <a:endParaRPr sz="2400" b="1" dirty="0">
              <a:solidFill>
                <a:schemeClr val="dk1"/>
              </a:solidFill>
              <a:latin typeface="Michroma"/>
              <a:ea typeface="Michroma"/>
              <a:cs typeface="Michroma"/>
              <a:sym typeface="Michroma"/>
            </a:endParaRPr>
          </a:p>
        </p:txBody>
      </p:sp>
      <p:sp>
        <p:nvSpPr>
          <p:cNvPr id="1103" name="Google Shape;1103;p56"/>
          <p:cNvSpPr/>
          <p:nvPr/>
        </p:nvSpPr>
        <p:spPr>
          <a:xfrm>
            <a:off x="2738913" y="1784950"/>
            <a:ext cx="1715400" cy="18147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Michroma"/>
                <a:ea typeface="Michroma"/>
                <a:cs typeface="Michroma"/>
                <a:sym typeface="Michroma"/>
              </a:rPr>
              <a:t>64k</a:t>
            </a:r>
            <a:endParaRPr sz="2400" b="1" dirty="0">
              <a:solidFill>
                <a:schemeClr val="dk2"/>
              </a:solidFill>
              <a:latin typeface="Michroma"/>
              <a:ea typeface="Michroma"/>
              <a:cs typeface="Michroma"/>
              <a:sym typeface="Michroma"/>
            </a:endParaRPr>
          </a:p>
        </p:txBody>
      </p:sp>
      <p:sp>
        <p:nvSpPr>
          <p:cNvPr id="1104" name="Google Shape;1104;p56"/>
          <p:cNvSpPr/>
          <p:nvPr/>
        </p:nvSpPr>
        <p:spPr>
          <a:xfrm rot="-5400000">
            <a:off x="1644450" y="2547450"/>
            <a:ext cx="1813500" cy="292500"/>
          </a:xfrm>
          <a:prstGeom prst="roundRect">
            <a:avLst>
              <a:gd name="adj" fmla="val 3089"/>
            </a:avLst>
          </a:prstGeom>
          <a:solidFill>
            <a:schemeClr val="dk2"/>
          </a:solidFill>
          <a:ln w="9525" cap="flat" cmpd="sng">
            <a:solidFill>
              <a:schemeClr val="lt2"/>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System</a:t>
            </a:r>
            <a:endParaRPr sz="1800" b="1" i="1" dirty="0">
              <a:solidFill>
                <a:schemeClr val="lt2"/>
              </a:solidFill>
              <a:latin typeface="Michroma"/>
              <a:ea typeface="Michroma"/>
              <a:cs typeface="Michroma"/>
              <a:sym typeface="Michroma"/>
            </a:endParaRPr>
          </a:p>
        </p:txBody>
      </p:sp>
      <p:sp>
        <p:nvSpPr>
          <p:cNvPr id="1105" name="Google Shape;1105;p56"/>
          <p:cNvSpPr txBox="1"/>
          <p:nvPr/>
        </p:nvSpPr>
        <p:spPr>
          <a:xfrm>
            <a:off x="1120650" y="1323250"/>
            <a:ext cx="147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BANK 0</a:t>
            </a:r>
            <a:endParaRPr sz="1800" b="1" dirty="0">
              <a:solidFill>
                <a:schemeClr val="lt2"/>
              </a:solidFill>
              <a:latin typeface="Michroma"/>
              <a:ea typeface="Michroma"/>
              <a:cs typeface="Michroma"/>
              <a:sym typeface="Michroma"/>
            </a:endParaRPr>
          </a:p>
        </p:txBody>
      </p:sp>
      <p:sp>
        <p:nvSpPr>
          <p:cNvPr id="1106" name="Google Shape;1106;p56"/>
          <p:cNvSpPr txBox="1"/>
          <p:nvPr/>
        </p:nvSpPr>
        <p:spPr>
          <a:xfrm>
            <a:off x="2877550" y="1323250"/>
            <a:ext cx="147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BANK 1</a:t>
            </a:r>
            <a:endParaRPr sz="1800" b="1" dirty="0">
              <a:solidFill>
                <a:schemeClr val="lt2"/>
              </a:solidFill>
              <a:latin typeface="Michroma"/>
              <a:ea typeface="Michroma"/>
              <a:cs typeface="Michroma"/>
              <a:sym typeface="Michroma"/>
            </a:endParaRPr>
          </a:p>
        </p:txBody>
      </p:sp>
      <p:sp>
        <p:nvSpPr>
          <p:cNvPr id="1107" name="Google Shape;1107;p56"/>
          <p:cNvSpPr txBox="1"/>
          <p:nvPr/>
        </p:nvSpPr>
        <p:spPr>
          <a:xfrm>
            <a:off x="4634450" y="1323250"/>
            <a:ext cx="147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BANK 2</a:t>
            </a:r>
            <a:endParaRPr sz="1800" b="1" dirty="0">
              <a:solidFill>
                <a:schemeClr val="lt2"/>
              </a:solidFill>
              <a:latin typeface="Michroma"/>
              <a:ea typeface="Michroma"/>
              <a:cs typeface="Michroma"/>
              <a:sym typeface="Michroma"/>
            </a:endParaRPr>
          </a:p>
        </p:txBody>
      </p:sp>
      <p:sp>
        <p:nvSpPr>
          <p:cNvPr id="1108" name="Google Shape;1108;p56"/>
          <p:cNvSpPr txBox="1"/>
          <p:nvPr/>
        </p:nvSpPr>
        <p:spPr>
          <a:xfrm>
            <a:off x="6391350" y="1323250"/>
            <a:ext cx="147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BANK 3</a:t>
            </a:r>
            <a:endParaRPr sz="1800" b="1" dirty="0">
              <a:solidFill>
                <a:schemeClr val="lt2"/>
              </a:solidFill>
              <a:latin typeface="Michroma"/>
              <a:ea typeface="Michroma"/>
              <a:cs typeface="Michroma"/>
              <a:sym typeface="Michroma"/>
            </a:endParaRPr>
          </a:p>
        </p:txBody>
      </p:sp>
      <p:sp>
        <p:nvSpPr>
          <p:cNvPr id="1109" name="Google Shape;1109;p56"/>
          <p:cNvSpPr/>
          <p:nvPr/>
        </p:nvSpPr>
        <p:spPr>
          <a:xfrm>
            <a:off x="4495788" y="1784950"/>
            <a:ext cx="1715400" cy="18147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Michroma"/>
                <a:ea typeface="Michroma"/>
                <a:cs typeface="Michroma"/>
                <a:sym typeface="Michroma"/>
              </a:rPr>
              <a:t>64k</a:t>
            </a:r>
            <a:endParaRPr sz="2400" b="1" dirty="0">
              <a:solidFill>
                <a:schemeClr val="dk2"/>
              </a:solidFill>
              <a:latin typeface="Michroma"/>
              <a:ea typeface="Michroma"/>
              <a:cs typeface="Michroma"/>
              <a:sym typeface="Michroma"/>
            </a:endParaRPr>
          </a:p>
        </p:txBody>
      </p:sp>
      <p:sp>
        <p:nvSpPr>
          <p:cNvPr id="1110" name="Google Shape;1110;p56"/>
          <p:cNvSpPr/>
          <p:nvPr/>
        </p:nvSpPr>
        <p:spPr>
          <a:xfrm>
            <a:off x="6252663" y="1784950"/>
            <a:ext cx="1715400" cy="18147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Michroma"/>
                <a:ea typeface="Michroma"/>
                <a:cs typeface="Michroma"/>
                <a:sym typeface="Michroma"/>
              </a:rPr>
              <a:t>64k</a:t>
            </a:r>
            <a:endParaRPr sz="2400" b="1" dirty="0">
              <a:solidFill>
                <a:schemeClr val="dk2"/>
              </a:solidFill>
              <a:latin typeface="Michroma"/>
              <a:ea typeface="Michroma"/>
              <a:cs typeface="Michroma"/>
              <a:sym typeface="Michroma"/>
            </a:endParaRPr>
          </a:p>
        </p:txBody>
      </p:sp>
      <p:sp>
        <p:nvSpPr>
          <p:cNvPr id="1111" name="Google Shape;1111;p56"/>
          <p:cNvSpPr txBox="1"/>
          <p:nvPr/>
        </p:nvSpPr>
        <p:spPr>
          <a:xfrm>
            <a:off x="1404950" y="3828250"/>
            <a:ext cx="1521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BANK 4</a:t>
            </a:r>
            <a:endParaRPr sz="1800" b="1" dirty="0">
              <a:solidFill>
                <a:schemeClr val="lt2"/>
              </a:solidFill>
              <a:latin typeface="Michroma"/>
              <a:ea typeface="Michroma"/>
              <a:cs typeface="Michroma"/>
              <a:sym typeface="Michroma"/>
            </a:endParaRPr>
          </a:p>
        </p:txBody>
      </p:sp>
      <p:sp>
        <p:nvSpPr>
          <p:cNvPr id="1112" name="Google Shape;1112;p56"/>
          <p:cNvSpPr txBox="1"/>
          <p:nvPr/>
        </p:nvSpPr>
        <p:spPr>
          <a:xfrm>
            <a:off x="3203275" y="3828250"/>
            <a:ext cx="147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BANK 5</a:t>
            </a:r>
            <a:endParaRPr sz="1800" b="1" dirty="0">
              <a:solidFill>
                <a:schemeClr val="lt2"/>
              </a:solidFill>
              <a:latin typeface="Michroma"/>
              <a:ea typeface="Michroma"/>
              <a:cs typeface="Michroma"/>
              <a:sym typeface="Michroma"/>
            </a:endParaRPr>
          </a:p>
        </p:txBody>
      </p:sp>
      <p:sp>
        <p:nvSpPr>
          <p:cNvPr id="1113" name="Google Shape;1113;p56"/>
          <p:cNvSpPr txBox="1"/>
          <p:nvPr/>
        </p:nvSpPr>
        <p:spPr>
          <a:xfrm>
            <a:off x="4960175" y="3828250"/>
            <a:ext cx="147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BANK 6</a:t>
            </a:r>
            <a:endParaRPr sz="1800" b="1" dirty="0">
              <a:solidFill>
                <a:schemeClr val="lt2"/>
              </a:solidFill>
              <a:latin typeface="Michroma"/>
              <a:ea typeface="Michroma"/>
              <a:cs typeface="Michroma"/>
              <a:sym typeface="Michroma"/>
            </a:endParaRPr>
          </a:p>
        </p:txBody>
      </p:sp>
      <p:sp>
        <p:nvSpPr>
          <p:cNvPr id="1114" name="Google Shape;1114;p56"/>
          <p:cNvSpPr txBox="1"/>
          <p:nvPr/>
        </p:nvSpPr>
        <p:spPr>
          <a:xfrm>
            <a:off x="6717075" y="3828250"/>
            <a:ext cx="147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BANK 7</a:t>
            </a:r>
            <a:endParaRPr sz="1800" b="1" dirty="0">
              <a:solidFill>
                <a:schemeClr val="lt2"/>
              </a:solidFill>
              <a:latin typeface="Michroma"/>
              <a:ea typeface="Michroma"/>
              <a:cs typeface="Michroma"/>
              <a:sym typeface="Michrom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18"/>
        <p:cNvGrpSpPr/>
        <p:nvPr/>
      </p:nvGrpSpPr>
      <p:grpSpPr>
        <a:xfrm>
          <a:off x="0" y="0"/>
          <a:ext cx="0" cy="0"/>
          <a:chOff x="0" y="0"/>
          <a:chExt cx="0" cy="0"/>
        </a:xfrm>
      </p:grpSpPr>
      <p:pic>
        <p:nvPicPr>
          <p:cNvPr id="1119" name="Google Shape;1119;p57"/>
          <p:cNvPicPr preferRelativeResize="0"/>
          <p:nvPr/>
        </p:nvPicPr>
        <p:blipFill>
          <a:blip r:embed="rId3">
            <a:alphaModFix/>
          </a:blip>
          <a:stretch>
            <a:fillRect/>
          </a:stretch>
        </p:blipFill>
        <p:spPr>
          <a:xfrm>
            <a:off x="1657450" y="1173000"/>
            <a:ext cx="5829100" cy="3431100"/>
          </a:xfrm>
          <a:prstGeom prst="rect">
            <a:avLst/>
          </a:prstGeom>
          <a:noFill/>
          <a:ln>
            <a:noFill/>
          </a:ln>
        </p:spPr>
      </p:pic>
      <p:sp>
        <p:nvSpPr>
          <p:cNvPr id="1120" name="Google Shape;1120;p5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Control Word</a:t>
            </a:r>
            <a:endParaRPr sz="2400" dirty="0"/>
          </a:p>
        </p:txBody>
      </p:sp>
      <p:sp>
        <p:nvSpPr>
          <p:cNvPr id="1121" name="Google Shape;1121;p57"/>
          <p:cNvSpPr/>
          <p:nvPr/>
        </p:nvSpPr>
        <p:spPr>
          <a:xfrm>
            <a:off x="2000250" y="1743075"/>
            <a:ext cx="976200" cy="9429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2" name="Google Shape;1122;p57"/>
          <p:cNvSpPr txBox="1">
            <a:spLocks noGrp="1"/>
          </p:cNvSpPr>
          <p:nvPr>
            <p:ph type="title" idx="4294967295"/>
          </p:nvPr>
        </p:nvSpPr>
        <p:spPr>
          <a:xfrm>
            <a:off x="3031850" y="1900125"/>
            <a:ext cx="1584300" cy="62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Control Word</a:t>
            </a:r>
            <a:endParaRPr sz="2400" dirty="0">
              <a:latin typeface="Cairo"/>
              <a:ea typeface="Cairo"/>
              <a:cs typeface="Cairo"/>
              <a:sym typeface="Cairo"/>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p:sp>
        <p:nvSpPr>
          <p:cNvPr id="1127" name="Google Shape;1127;p58"/>
          <p:cNvSpPr txBox="1">
            <a:spLocks noGrp="1"/>
          </p:cNvSpPr>
          <p:nvPr>
            <p:ph type="title" idx="4294967295"/>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Control Word</a:t>
            </a:r>
            <a:endParaRPr sz="2400" dirty="0"/>
          </a:p>
        </p:txBody>
      </p:sp>
      <p:sp>
        <p:nvSpPr>
          <p:cNvPr id="1128" name="Google Shape;1128;p58"/>
          <p:cNvSpPr txBox="1">
            <a:spLocks noGrp="1"/>
          </p:cNvSpPr>
          <p:nvPr>
            <p:ph type="title" idx="4294967295"/>
          </p:nvPr>
        </p:nvSpPr>
        <p:spPr>
          <a:xfrm>
            <a:off x="5105400" y="152770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ZP</a:t>
            </a:r>
            <a:endParaRPr sz="1800" dirty="0">
              <a:solidFill>
                <a:schemeClr val="dk2"/>
              </a:solidFill>
              <a:latin typeface="Cairo"/>
              <a:ea typeface="Cairo"/>
              <a:cs typeface="Cairo"/>
              <a:sym typeface="Cairo"/>
            </a:endParaRPr>
          </a:p>
        </p:txBody>
      </p:sp>
      <p:sp>
        <p:nvSpPr>
          <p:cNvPr id="1129" name="Google Shape;1129;p58"/>
          <p:cNvSpPr txBox="1">
            <a:spLocks noGrp="1"/>
          </p:cNvSpPr>
          <p:nvPr>
            <p:ph type="title" idx="4294967295"/>
          </p:nvPr>
        </p:nvSpPr>
        <p:spPr>
          <a:xfrm>
            <a:off x="2741400" y="1527700"/>
            <a:ext cx="1773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latin typeface="Cairo"/>
                <a:ea typeface="Cairo"/>
                <a:cs typeface="Cairo"/>
                <a:sym typeface="Cairo"/>
              </a:rPr>
              <a:t>EXEC MODE</a:t>
            </a:r>
            <a:endParaRPr sz="2400" dirty="0">
              <a:solidFill>
                <a:schemeClr val="lt2"/>
              </a:solidFill>
              <a:latin typeface="Cairo"/>
              <a:ea typeface="Cairo"/>
              <a:cs typeface="Cairo"/>
              <a:sym typeface="Cairo"/>
            </a:endParaRPr>
          </a:p>
        </p:txBody>
      </p:sp>
      <p:sp>
        <p:nvSpPr>
          <p:cNvPr id="1130" name="Google Shape;1130;p58"/>
          <p:cNvSpPr txBox="1">
            <a:spLocks noGrp="1"/>
          </p:cNvSpPr>
          <p:nvPr>
            <p:ph type="title" idx="4294967295"/>
          </p:nvPr>
        </p:nvSpPr>
        <p:spPr>
          <a:xfrm>
            <a:off x="2741400" y="2100400"/>
            <a:ext cx="2364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latin typeface="Cairo"/>
                <a:ea typeface="Cairo"/>
                <a:cs typeface="Cairo"/>
                <a:sym typeface="Cairo"/>
              </a:rPr>
              <a:t>ALU FUNCTION</a:t>
            </a:r>
            <a:endParaRPr sz="2400" dirty="0">
              <a:solidFill>
                <a:schemeClr val="dk2"/>
              </a:solidFill>
              <a:latin typeface="Cairo"/>
              <a:ea typeface="Cairo"/>
              <a:cs typeface="Cairo"/>
              <a:sym typeface="Cairo"/>
            </a:endParaRPr>
          </a:p>
        </p:txBody>
      </p:sp>
      <p:sp>
        <p:nvSpPr>
          <p:cNvPr id="1131" name="Google Shape;1131;p58"/>
          <p:cNvSpPr txBox="1">
            <a:spLocks noGrp="1"/>
          </p:cNvSpPr>
          <p:nvPr>
            <p:ph type="title" idx="4294967295"/>
          </p:nvPr>
        </p:nvSpPr>
        <p:spPr>
          <a:xfrm>
            <a:off x="4514400" y="152770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Cairo"/>
                <a:ea typeface="Cairo"/>
                <a:cs typeface="Cairo"/>
                <a:sym typeface="Cairo"/>
              </a:rPr>
              <a:t>SRC</a:t>
            </a:r>
            <a:endParaRPr sz="1800" dirty="0">
              <a:latin typeface="Cairo"/>
              <a:ea typeface="Cairo"/>
              <a:cs typeface="Cairo"/>
              <a:sym typeface="Cairo"/>
            </a:endParaRPr>
          </a:p>
        </p:txBody>
      </p:sp>
      <p:sp>
        <p:nvSpPr>
          <p:cNvPr id="1132" name="Google Shape;1132;p58"/>
          <p:cNvSpPr txBox="1">
            <a:spLocks noGrp="1"/>
          </p:cNvSpPr>
          <p:nvPr>
            <p:ph type="title" idx="4294967295"/>
          </p:nvPr>
        </p:nvSpPr>
        <p:spPr>
          <a:xfrm>
            <a:off x="5696400" y="210040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ZB</a:t>
            </a:r>
            <a:endParaRPr sz="1800" dirty="0">
              <a:solidFill>
                <a:schemeClr val="dk2"/>
              </a:solidFill>
              <a:latin typeface="Cairo"/>
              <a:ea typeface="Cairo"/>
              <a:cs typeface="Cairo"/>
              <a:sym typeface="Cairo"/>
            </a:endParaRPr>
          </a:p>
        </p:txBody>
      </p:sp>
      <p:sp>
        <p:nvSpPr>
          <p:cNvPr id="1133" name="Google Shape;1133;p58"/>
          <p:cNvSpPr txBox="1">
            <a:spLocks noGrp="1"/>
          </p:cNvSpPr>
          <p:nvPr>
            <p:ph type="title" idx="4294967295"/>
          </p:nvPr>
        </p:nvSpPr>
        <p:spPr>
          <a:xfrm>
            <a:off x="5696400" y="15277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latin typeface="Cairo"/>
                <a:ea typeface="Cairo"/>
                <a:cs typeface="Cairo"/>
                <a:sym typeface="Cairo"/>
              </a:rPr>
              <a:t>WR</a:t>
            </a:r>
            <a:endParaRPr sz="1800" dirty="0">
              <a:solidFill>
                <a:schemeClr val="lt2"/>
              </a:solidFill>
              <a:latin typeface="Cairo"/>
              <a:ea typeface="Cairo"/>
              <a:cs typeface="Cairo"/>
              <a:sym typeface="Cairo"/>
            </a:endParaRPr>
          </a:p>
        </p:txBody>
      </p:sp>
      <p:sp>
        <p:nvSpPr>
          <p:cNvPr id="1134" name="Google Shape;1134;p58"/>
          <p:cNvSpPr txBox="1">
            <a:spLocks noGrp="1"/>
          </p:cNvSpPr>
          <p:nvPr>
            <p:ph type="title" idx="4294967295"/>
          </p:nvPr>
        </p:nvSpPr>
        <p:spPr>
          <a:xfrm>
            <a:off x="6287400" y="1527700"/>
            <a:ext cx="1182000" cy="11454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latin typeface="Cairo"/>
                <a:ea typeface="Cairo"/>
                <a:cs typeface="Cairo"/>
                <a:sym typeface="Cairo"/>
              </a:rPr>
              <a:t>DEST REG</a:t>
            </a:r>
            <a:endParaRPr sz="2400" dirty="0">
              <a:latin typeface="Cairo"/>
              <a:ea typeface="Cairo"/>
              <a:cs typeface="Cairo"/>
              <a:sym typeface="Cairo"/>
            </a:endParaRPr>
          </a:p>
        </p:txBody>
      </p:sp>
      <p:sp>
        <p:nvSpPr>
          <p:cNvPr id="1135" name="Google Shape;1135;p58"/>
          <p:cNvSpPr txBox="1">
            <a:spLocks noGrp="1"/>
          </p:cNvSpPr>
          <p:nvPr>
            <p:ph type="title" idx="4294967295"/>
          </p:nvPr>
        </p:nvSpPr>
        <p:spPr>
          <a:xfrm>
            <a:off x="5105400" y="33019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ZP</a:t>
            </a:r>
            <a:endParaRPr sz="1800" dirty="0">
              <a:solidFill>
                <a:schemeClr val="dk2"/>
              </a:solidFill>
              <a:latin typeface="Cairo"/>
              <a:ea typeface="Cairo"/>
              <a:cs typeface="Cairo"/>
              <a:sym typeface="Cairo"/>
            </a:endParaRPr>
          </a:p>
        </p:txBody>
      </p:sp>
      <p:sp>
        <p:nvSpPr>
          <p:cNvPr id="1136" name="Google Shape;1136;p58"/>
          <p:cNvSpPr txBox="1">
            <a:spLocks noGrp="1"/>
          </p:cNvSpPr>
          <p:nvPr>
            <p:ph type="title" idx="4294967295"/>
          </p:nvPr>
        </p:nvSpPr>
        <p:spPr>
          <a:xfrm>
            <a:off x="3332400" y="3301950"/>
            <a:ext cx="1182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latin typeface="Cairo"/>
                <a:ea typeface="Cairo"/>
                <a:cs typeface="Cairo"/>
                <a:sym typeface="Cairo"/>
              </a:rPr>
              <a:t>MODE</a:t>
            </a:r>
            <a:endParaRPr sz="2400" dirty="0">
              <a:solidFill>
                <a:schemeClr val="lt2"/>
              </a:solidFill>
              <a:latin typeface="Cairo"/>
              <a:ea typeface="Cairo"/>
              <a:cs typeface="Cairo"/>
              <a:sym typeface="Cairo"/>
            </a:endParaRPr>
          </a:p>
        </p:txBody>
      </p:sp>
      <p:sp>
        <p:nvSpPr>
          <p:cNvPr id="1137" name="Google Shape;1137;p58"/>
          <p:cNvSpPr txBox="1">
            <a:spLocks noGrp="1"/>
          </p:cNvSpPr>
          <p:nvPr>
            <p:ph type="title" idx="4294967295"/>
          </p:nvPr>
        </p:nvSpPr>
        <p:spPr>
          <a:xfrm>
            <a:off x="4514400" y="330195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Cairo"/>
                <a:ea typeface="Cairo"/>
                <a:cs typeface="Cairo"/>
                <a:sym typeface="Cairo"/>
              </a:rPr>
              <a:t>SRC</a:t>
            </a:r>
            <a:endParaRPr sz="1800" dirty="0">
              <a:latin typeface="Cairo"/>
              <a:ea typeface="Cairo"/>
              <a:cs typeface="Cairo"/>
              <a:sym typeface="Cairo"/>
            </a:endParaRPr>
          </a:p>
        </p:txBody>
      </p:sp>
      <p:sp>
        <p:nvSpPr>
          <p:cNvPr id="1138" name="Google Shape;1138;p58"/>
          <p:cNvSpPr txBox="1">
            <a:spLocks noGrp="1"/>
          </p:cNvSpPr>
          <p:nvPr>
            <p:ph type="title" idx="4294967295"/>
          </p:nvPr>
        </p:nvSpPr>
        <p:spPr>
          <a:xfrm>
            <a:off x="5696400" y="33019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latin typeface="Cairo"/>
                <a:ea typeface="Cairo"/>
                <a:cs typeface="Cairo"/>
                <a:sym typeface="Cairo"/>
              </a:rPr>
              <a:t>WR</a:t>
            </a:r>
            <a:endParaRPr sz="1800" dirty="0">
              <a:solidFill>
                <a:schemeClr val="lt2"/>
              </a:solidFill>
              <a:latin typeface="Cairo"/>
              <a:ea typeface="Cairo"/>
              <a:cs typeface="Cairo"/>
              <a:sym typeface="Cairo"/>
            </a:endParaRPr>
          </a:p>
        </p:txBody>
      </p:sp>
      <p:sp>
        <p:nvSpPr>
          <p:cNvPr id="1139" name="Google Shape;1139;p58"/>
          <p:cNvSpPr txBox="1">
            <a:spLocks noGrp="1"/>
          </p:cNvSpPr>
          <p:nvPr>
            <p:ph type="title" idx="4294967295"/>
          </p:nvPr>
        </p:nvSpPr>
        <p:spPr>
          <a:xfrm>
            <a:off x="6287400" y="3301950"/>
            <a:ext cx="1182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latin typeface="Cairo"/>
                <a:ea typeface="Cairo"/>
                <a:cs typeface="Cairo"/>
                <a:sym typeface="Cairo"/>
              </a:rPr>
              <a:t>DEST</a:t>
            </a:r>
            <a:endParaRPr sz="2400" dirty="0">
              <a:latin typeface="Cairo"/>
              <a:ea typeface="Cairo"/>
              <a:cs typeface="Cairo"/>
              <a:sym typeface="Cairo"/>
            </a:endParaRPr>
          </a:p>
        </p:txBody>
      </p:sp>
      <p:sp>
        <p:nvSpPr>
          <p:cNvPr id="1140" name="Google Shape;1140;p58"/>
          <p:cNvSpPr txBox="1">
            <a:spLocks noGrp="1"/>
          </p:cNvSpPr>
          <p:nvPr>
            <p:ph type="title" idx="4294967295"/>
          </p:nvPr>
        </p:nvSpPr>
        <p:spPr>
          <a:xfrm>
            <a:off x="2741400" y="33019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latin typeface="Cairo"/>
                <a:ea typeface="Cairo"/>
                <a:cs typeface="Cairo"/>
                <a:sym typeface="Cairo"/>
              </a:rPr>
              <a:t>1</a:t>
            </a:r>
            <a:endParaRPr sz="2400" dirty="0">
              <a:solidFill>
                <a:schemeClr val="dk2"/>
              </a:solidFill>
              <a:latin typeface="Cairo"/>
              <a:ea typeface="Cairo"/>
              <a:cs typeface="Cairo"/>
              <a:sym typeface="Cairo"/>
            </a:endParaRPr>
          </a:p>
        </p:txBody>
      </p:sp>
      <p:sp>
        <p:nvSpPr>
          <p:cNvPr id="1141" name="Google Shape;1141;p58"/>
          <p:cNvSpPr txBox="1"/>
          <p:nvPr/>
        </p:nvSpPr>
        <p:spPr>
          <a:xfrm>
            <a:off x="941400" y="3218850"/>
            <a:ext cx="1637400" cy="738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800" b="1">
                <a:solidFill>
                  <a:schemeClr val="lt2"/>
                </a:solidFill>
                <a:latin typeface="Michroma"/>
                <a:ea typeface="Michroma"/>
                <a:cs typeface="Michroma"/>
                <a:sym typeface="Michroma"/>
              </a:rPr>
              <a:t>1-CYCLE FETCH</a:t>
            </a:r>
            <a:endParaRPr sz="1800" b="1" dirty="0">
              <a:solidFill>
                <a:schemeClr val="lt2"/>
              </a:solidFill>
              <a:latin typeface="Michroma"/>
              <a:ea typeface="Michroma"/>
              <a:cs typeface="Michroma"/>
              <a:sym typeface="Michroma"/>
            </a:endParaRPr>
          </a:p>
        </p:txBody>
      </p:sp>
      <p:sp>
        <p:nvSpPr>
          <p:cNvPr id="1142" name="Google Shape;1142;p58"/>
          <p:cNvSpPr txBox="1"/>
          <p:nvPr/>
        </p:nvSpPr>
        <p:spPr>
          <a:xfrm>
            <a:off x="941400" y="1730950"/>
            <a:ext cx="1637400" cy="738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800" b="1">
                <a:solidFill>
                  <a:schemeClr val="lt2"/>
                </a:solidFill>
                <a:latin typeface="Michroma"/>
                <a:ea typeface="Michroma"/>
                <a:cs typeface="Michroma"/>
                <a:sym typeface="Michroma"/>
              </a:rPr>
              <a:t>2-CYCLE FETCH</a:t>
            </a:r>
            <a:endParaRPr sz="1800" b="1" dirty="0">
              <a:solidFill>
                <a:schemeClr val="lt2"/>
              </a:solidFill>
              <a:latin typeface="Michroma"/>
              <a:ea typeface="Michroma"/>
              <a:cs typeface="Michroma"/>
              <a:sym typeface="Michroma"/>
            </a:endParaRPr>
          </a:p>
        </p:txBody>
      </p:sp>
      <p:sp>
        <p:nvSpPr>
          <p:cNvPr id="1143" name="Google Shape;1143;p58"/>
          <p:cNvSpPr txBox="1">
            <a:spLocks noGrp="1"/>
          </p:cNvSpPr>
          <p:nvPr>
            <p:ph type="title" idx="4294967295"/>
          </p:nvPr>
        </p:nvSpPr>
        <p:spPr>
          <a:xfrm>
            <a:off x="5105400" y="210040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Cairo"/>
                <a:ea typeface="Cairo"/>
                <a:cs typeface="Cairo"/>
                <a:sym typeface="Cairo"/>
              </a:rPr>
              <a:t>SRC</a:t>
            </a:r>
            <a:endParaRPr sz="1800" dirty="0">
              <a:latin typeface="Cairo"/>
              <a:ea typeface="Cairo"/>
              <a:cs typeface="Cairo"/>
              <a:sym typeface="Cairo"/>
            </a:endParaRPr>
          </a:p>
        </p:txBody>
      </p:sp>
      <p:sp>
        <p:nvSpPr>
          <p:cNvPr id="1144" name="Google Shape;1144;p58"/>
          <p:cNvSpPr txBox="1"/>
          <p:nvPr/>
        </p:nvSpPr>
        <p:spPr>
          <a:xfrm>
            <a:off x="2741400" y="1184800"/>
            <a:ext cx="4728000" cy="3429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1900" b="1">
                <a:solidFill>
                  <a:schemeClr val="lt2"/>
                </a:solidFill>
                <a:latin typeface="Courier New"/>
                <a:ea typeface="Courier New"/>
                <a:cs typeface="Courier New"/>
                <a:sym typeface="Courier New"/>
              </a:rPr>
              <a:t>7   6   5   4   3   2   1   0</a:t>
            </a:r>
            <a:endParaRPr sz="1900" b="1" dirty="0">
              <a:solidFill>
                <a:schemeClr val="lt2"/>
              </a:solidFill>
              <a:latin typeface="Courier New"/>
              <a:ea typeface="Courier New"/>
              <a:cs typeface="Courier New"/>
              <a:sym typeface="Courier New"/>
            </a:endParaRPr>
          </a:p>
        </p:txBody>
      </p:sp>
      <p:sp>
        <p:nvSpPr>
          <p:cNvPr id="1145" name="Google Shape;1145;p58"/>
          <p:cNvSpPr txBox="1"/>
          <p:nvPr/>
        </p:nvSpPr>
        <p:spPr>
          <a:xfrm>
            <a:off x="2741400" y="2959050"/>
            <a:ext cx="4728000" cy="3429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1900" b="1">
                <a:solidFill>
                  <a:schemeClr val="lt2"/>
                </a:solidFill>
                <a:latin typeface="Courier New"/>
                <a:ea typeface="Courier New"/>
                <a:cs typeface="Courier New"/>
                <a:sym typeface="Courier New"/>
              </a:rPr>
              <a:t>7   6   5   4   3   2   1   0</a:t>
            </a:r>
            <a:endParaRPr sz="1900" b="1" dirty="0">
              <a:solidFill>
                <a:schemeClr val="lt2"/>
              </a:solidFill>
              <a:latin typeface="Courier New"/>
              <a:ea typeface="Courier New"/>
              <a:cs typeface="Courier New"/>
              <a:sym typeface="Courier New"/>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sp>
        <p:nvSpPr>
          <p:cNvPr id="1150" name="Google Shape;1150;p5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Execution Modes</a:t>
            </a:r>
            <a:endParaRPr sz="2400" dirty="0"/>
          </a:p>
        </p:txBody>
      </p:sp>
      <p:graphicFrame>
        <p:nvGraphicFramePr>
          <p:cNvPr id="1151" name="Google Shape;1151;p59"/>
          <p:cNvGraphicFramePr/>
          <p:nvPr/>
        </p:nvGraphicFramePr>
        <p:xfrm>
          <a:off x="713100" y="1363875"/>
          <a:ext cx="7704000" cy="2743020"/>
        </p:xfrm>
        <a:graphic>
          <a:graphicData uri="http://schemas.openxmlformats.org/drawingml/2006/table">
            <a:tbl>
              <a:tblPr>
                <a:noFill/>
                <a:tableStyleId>{54ECB489-625E-48C5-AB3E-AF710E1E8F4C}</a:tableStyleId>
              </a:tblPr>
              <a:tblGrid>
                <a:gridCol w="1179375"/>
                <a:gridCol w="1807825"/>
                <a:gridCol w="1810150"/>
                <a:gridCol w="2906650"/>
              </a:tblGrid>
              <a:tr h="430675">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0</a:t>
                      </a:r>
                      <a:endParaRPr sz="1800"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4-cycles</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ALU</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HL→A</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30675">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1</a:t>
                      </a:r>
                      <a:endParaRPr sz="1800"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3-cycles</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ALU</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L</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30675">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2</a:t>
                      </a:r>
                      <a:endParaRPr sz="1800"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3-cycles</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ALU</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H → A</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30675">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3</a:t>
                      </a:r>
                      <a:endParaRPr sz="1800"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3-cycles</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ROM</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H</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30675">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4,5*</a:t>
                      </a:r>
                      <a:endParaRPr sz="1800"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1 or 2-cycles</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LOAD</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a:t>
                      </a:r>
                      <a:r>
                        <a:rPr lang="en" sz="1800">
                          <a:solidFill>
                            <a:schemeClr val="dk1"/>
                          </a:solidFill>
                          <a:latin typeface="Cairo"/>
                          <a:ea typeface="Cairo"/>
                          <a:cs typeface="Cairo"/>
                          <a:sym typeface="Cairo"/>
                        </a:rPr>
                        <a:t> conditional on A sign</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30675">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6,7</a:t>
                      </a:r>
                      <a:endParaRPr sz="1800"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2-cycles</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FNF</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H → A, H</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sp>
        <p:nvSpPr>
          <p:cNvPr id="1156" name="Google Shape;1156;p6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Increment the X Register</a:t>
            </a:r>
            <a:endParaRPr sz="2400" dirty="0"/>
          </a:p>
        </p:txBody>
      </p:sp>
      <p:graphicFrame>
        <p:nvGraphicFramePr>
          <p:cNvPr id="1157" name="Google Shape;1157;p60"/>
          <p:cNvGraphicFramePr/>
          <p:nvPr/>
        </p:nvGraphicFramePr>
        <p:xfrm>
          <a:off x="713100" y="1363875"/>
          <a:ext cx="7704000" cy="2428624"/>
        </p:xfrm>
        <a:graphic>
          <a:graphicData uri="http://schemas.openxmlformats.org/drawingml/2006/table">
            <a:tbl>
              <a:tblPr>
                <a:noFill/>
                <a:tableStyleId>{54ECB489-625E-48C5-AB3E-AF710E1E8F4C}</a:tableStyleId>
              </a:tblPr>
              <a:tblGrid>
                <a:gridCol w="1469725"/>
                <a:gridCol w="1919050"/>
                <a:gridCol w="2943350"/>
                <a:gridCol w="1371875"/>
              </a:tblGrid>
              <a:tr h="476500">
                <a:tc>
                  <a:txBody>
                    <a:bodyPr/>
                    <a:lstStyle/>
                    <a:p>
                      <a:pPr marL="0" lvl="0" indent="0" algn="ctr" rtl="0">
                        <a:spcBef>
                          <a:spcPts val="0"/>
                        </a:spcBef>
                        <a:spcAft>
                          <a:spcPts val="0"/>
                        </a:spcAft>
                        <a:buNone/>
                      </a:pPr>
                      <a:r>
                        <a:rPr lang="en" sz="1700" b="1">
                          <a:solidFill>
                            <a:schemeClr val="lt1"/>
                          </a:solidFill>
                          <a:latin typeface="Michroma"/>
                          <a:ea typeface="Michroma"/>
                          <a:cs typeface="Michroma"/>
                          <a:sym typeface="Michroma"/>
                        </a:rPr>
                        <a:t>Code</a:t>
                      </a:r>
                      <a:endParaRPr sz="1700" b="1" dirty="0">
                        <a:solidFill>
                          <a:schemeClr val="lt1"/>
                        </a:solidFill>
                        <a:latin typeface="Michroma"/>
                        <a:ea typeface="Michroma"/>
                        <a:cs typeface="Michroma"/>
                        <a:sym typeface="Michroma"/>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700" b="1">
                          <a:solidFill>
                            <a:schemeClr val="lt1"/>
                          </a:solidFill>
                          <a:latin typeface="Michroma"/>
                          <a:ea typeface="Michroma"/>
                          <a:cs typeface="Michroma"/>
                          <a:sym typeface="Michroma"/>
                        </a:rPr>
                        <a:t>Assembler</a:t>
                      </a:r>
                      <a:endParaRPr sz="1700" b="1" dirty="0">
                        <a:solidFill>
                          <a:schemeClr val="lt1"/>
                        </a:solidFill>
                        <a:latin typeface="Michroma"/>
                        <a:ea typeface="Michroma"/>
                        <a:cs typeface="Michroma"/>
                        <a:sym typeface="Michroma"/>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700" b="1">
                          <a:solidFill>
                            <a:schemeClr val="lt1"/>
                          </a:solidFill>
                          <a:latin typeface="Michroma"/>
                          <a:ea typeface="Michroma"/>
                          <a:cs typeface="Michroma"/>
                          <a:sym typeface="Michroma"/>
                        </a:rPr>
                        <a:t>Description</a:t>
                      </a:r>
                      <a:endParaRPr sz="1700" b="1" dirty="0">
                        <a:solidFill>
                          <a:schemeClr val="lt1"/>
                        </a:solidFill>
                        <a:latin typeface="Michroma"/>
                        <a:ea typeface="Michroma"/>
                        <a:cs typeface="Michroma"/>
                        <a:sym typeface="Michroma"/>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700" b="1">
                          <a:solidFill>
                            <a:schemeClr val="lt1"/>
                          </a:solidFill>
                          <a:latin typeface="Michroma"/>
                          <a:ea typeface="Michroma"/>
                          <a:cs typeface="Michroma"/>
                          <a:sym typeface="Michroma"/>
                        </a:rPr>
                        <a:t>Cycles</a:t>
                      </a:r>
                      <a:endParaRPr sz="1700" b="1" dirty="0">
                        <a:solidFill>
                          <a:schemeClr val="lt1"/>
                        </a:solidFill>
                        <a:latin typeface="Michroma"/>
                        <a:ea typeface="Michroma"/>
                        <a:cs typeface="Michroma"/>
                        <a:sym typeface="Michroma"/>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92925">
                <a:tc>
                  <a:txBody>
                    <a:bodyPr/>
                    <a:lstStyle/>
                    <a:p>
                      <a:pPr marL="0" lvl="0" indent="0" algn="ctr" rtl="0">
                        <a:lnSpc>
                          <a:spcPct val="115000"/>
                        </a:lnSpc>
                        <a:spcBef>
                          <a:spcPts val="0"/>
                        </a:spcBef>
                        <a:spcAft>
                          <a:spcPts val="0"/>
                        </a:spcAft>
                        <a:buNone/>
                      </a:pPr>
                      <a:r>
                        <a:rPr lang="en" sz="1800" b="1">
                          <a:solidFill>
                            <a:srgbClr val="131313"/>
                          </a:solidFill>
                        </a:rPr>
                        <a:t>9433</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LD Y, 0x33</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Immediate load Y</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2</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92925">
                <a:tc>
                  <a:txBody>
                    <a:bodyPr/>
                    <a:lstStyle/>
                    <a:p>
                      <a:pPr marL="0" lvl="0" indent="0" algn="ctr" rtl="0">
                        <a:lnSpc>
                          <a:spcPct val="115000"/>
                        </a:lnSpc>
                        <a:spcBef>
                          <a:spcPts val="0"/>
                        </a:spcBef>
                        <a:spcAft>
                          <a:spcPts val="0"/>
                        </a:spcAft>
                        <a:buNone/>
                      </a:pPr>
                      <a:r>
                        <a:rPr lang="en" sz="1800" b="1">
                          <a:solidFill>
                            <a:srgbClr val="131313"/>
                          </a:solidFill>
                        </a:rPr>
                        <a:t>9510</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LD HL, 0x10</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Immediate load HL</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2</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92925">
                <a:tc>
                  <a:txBody>
                    <a:bodyPr/>
                    <a:lstStyle/>
                    <a:p>
                      <a:pPr marL="0" lvl="0" indent="0" algn="ctr" rtl="0">
                        <a:lnSpc>
                          <a:spcPct val="115000"/>
                        </a:lnSpc>
                        <a:spcBef>
                          <a:spcPts val="0"/>
                        </a:spcBef>
                        <a:spcAft>
                          <a:spcPts val="0"/>
                        </a:spcAft>
                        <a:buNone/>
                      </a:pPr>
                      <a:r>
                        <a:rPr lang="en" sz="1800" b="1">
                          <a:solidFill>
                            <a:srgbClr val="131313"/>
                          </a:solidFill>
                        </a:rPr>
                        <a:t>58FE</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FNFH DZ, XD</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[Y,FF] , X = FNF ( H , [Y, FF] )</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3</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27200">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6 Bytes</a:t>
                      </a:r>
                      <a:endParaRPr sz="1800"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~850ns</a:t>
                      </a:r>
                      <a:r>
                        <a:rPr lang="en" sz="1800">
                          <a:solidFill>
                            <a:schemeClr val="dk1"/>
                          </a:solidFill>
                          <a:latin typeface="Cairo"/>
                          <a:ea typeface="Cairo"/>
                          <a:cs typeface="Cairo"/>
                          <a:sym typeface="Cairo"/>
                        </a:rPr>
                        <a:t> @ 121ns/cycle </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7 Cycles</a:t>
                      </a:r>
                      <a:endParaRPr sz="1800"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61"/>
        <p:cNvGrpSpPr/>
        <p:nvPr/>
      </p:nvGrpSpPr>
      <p:grpSpPr>
        <a:xfrm>
          <a:off x="0" y="0"/>
          <a:ext cx="0" cy="0"/>
          <a:chOff x="0" y="0"/>
          <a:chExt cx="0" cy="0"/>
        </a:xfrm>
      </p:grpSpPr>
      <p:sp>
        <p:nvSpPr>
          <p:cNvPr id="1162" name="Google Shape;1162;p6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How does it actually work?</a:t>
            </a:r>
            <a:endParaRPr sz="2400" dirty="0"/>
          </a:p>
        </p:txBody>
      </p:sp>
      <p:pic>
        <p:nvPicPr>
          <p:cNvPr id="1163" name="Google Shape;1163;p61"/>
          <p:cNvPicPr preferRelativeResize="0"/>
          <p:nvPr/>
        </p:nvPicPr>
        <p:blipFill>
          <a:blip r:embed="rId3">
            <a:alphaModFix/>
          </a:blip>
          <a:stretch>
            <a:fillRect/>
          </a:stretch>
        </p:blipFill>
        <p:spPr>
          <a:xfrm>
            <a:off x="720000" y="1529887"/>
            <a:ext cx="7704001" cy="1365265"/>
          </a:xfrm>
          <a:prstGeom prst="rect">
            <a:avLst/>
          </a:prstGeom>
          <a:noFill/>
          <a:ln>
            <a:noFill/>
          </a:ln>
        </p:spPr>
      </p:pic>
      <p:sp>
        <p:nvSpPr>
          <p:cNvPr id="1164" name="Google Shape;1164;p61"/>
          <p:cNvSpPr/>
          <p:nvPr/>
        </p:nvSpPr>
        <p:spPr>
          <a:xfrm>
            <a:off x="2062150" y="1766938"/>
            <a:ext cx="890700" cy="8286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5" name="Google Shape;1165;p61"/>
          <p:cNvSpPr/>
          <p:nvPr/>
        </p:nvSpPr>
        <p:spPr>
          <a:xfrm>
            <a:off x="3138475" y="1766950"/>
            <a:ext cx="1271700" cy="8286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6" name="Google Shape;1166;p61"/>
          <p:cNvSpPr/>
          <p:nvPr/>
        </p:nvSpPr>
        <p:spPr>
          <a:xfrm>
            <a:off x="5841150" y="1766950"/>
            <a:ext cx="1345500" cy="8286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7" name="Google Shape;1167;p61"/>
          <p:cNvSpPr/>
          <p:nvPr/>
        </p:nvSpPr>
        <p:spPr>
          <a:xfrm>
            <a:off x="7305600" y="1766950"/>
            <a:ext cx="890700" cy="8286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8" name="Google Shape;1168;p61"/>
          <p:cNvSpPr txBox="1">
            <a:spLocks noGrp="1"/>
          </p:cNvSpPr>
          <p:nvPr>
            <p:ph type="title" idx="2"/>
          </p:nvPr>
        </p:nvSpPr>
        <p:spPr>
          <a:xfrm>
            <a:off x="713175" y="2981925"/>
            <a:ext cx="19293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Keyboard</a:t>
            </a:r>
            <a:endParaRPr sz="1800" dirty="0"/>
          </a:p>
        </p:txBody>
      </p:sp>
      <p:sp>
        <p:nvSpPr>
          <p:cNvPr id="1169" name="Google Shape;1169;p61"/>
          <p:cNvSpPr txBox="1">
            <a:spLocks noGrp="1"/>
          </p:cNvSpPr>
          <p:nvPr>
            <p:ph type="subTitle" idx="1"/>
          </p:nvPr>
        </p:nvSpPr>
        <p:spPr>
          <a:xfrm>
            <a:off x="713175" y="3340725"/>
            <a:ext cx="1929300" cy="54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PS/2</a:t>
            </a:r>
            <a:endParaRPr sz="1800" dirty="0"/>
          </a:p>
          <a:p>
            <a:pPr marL="0" lvl="0" indent="0" algn="ctr" rtl="0">
              <a:spcBef>
                <a:spcPts val="0"/>
              </a:spcBef>
              <a:spcAft>
                <a:spcPts val="0"/>
              </a:spcAft>
              <a:buNone/>
            </a:pPr>
            <a:r>
              <a:rPr lang="en" sz="1800"/>
              <a:t>US/English</a:t>
            </a:r>
            <a:endParaRPr sz="1800" dirty="0"/>
          </a:p>
        </p:txBody>
      </p:sp>
      <p:sp>
        <p:nvSpPr>
          <p:cNvPr id="1170" name="Google Shape;1170;p61"/>
          <p:cNvSpPr txBox="1">
            <a:spLocks noGrp="1"/>
          </p:cNvSpPr>
          <p:nvPr>
            <p:ph type="title" idx="3"/>
          </p:nvPr>
        </p:nvSpPr>
        <p:spPr>
          <a:xfrm>
            <a:off x="4572077" y="2981925"/>
            <a:ext cx="19293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Video</a:t>
            </a:r>
            <a:endParaRPr sz="1800" dirty="0"/>
          </a:p>
        </p:txBody>
      </p:sp>
      <p:sp>
        <p:nvSpPr>
          <p:cNvPr id="1171" name="Google Shape;1171;p61"/>
          <p:cNvSpPr txBox="1">
            <a:spLocks noGrp="1"/>
          </p:cNvSpPr>
          <p:nvPr>
            <p:ph type="subTitle" idx="4"/>
          </p:nvPr>
        </p:nvSpPr>
        <p:spPr>
          <a:xfrm>
            <a:off x="4572075" y="3340725"/>
            <a:ext cx="1929300" cy="54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VGA, SVGA, XGA</a:t>
            </a:r>
            <a:endParaRPr sz="1800" dirty="0"/>
          </a:p>
          <a:p>
            <a:pPr marL="0" lvl="0" indent="0" algn="ctr" rtl="0">
              <a:spcBef>
                <a:spcPts val="0"/>
              </a:spcBef>
              <a:spcAft>
                <a:spcPts val="0"/>
              </a:spcAft>
              <a:buNone/>
            </a:pPr>
            <a:r>
              <a:rPr lang="en" sz="1800"/>
              <a:t>60,75Hz Refresh</a:t>
            </a:r>
            <a:endParaRPr sz="1800" dirty="0"/>
          </a:p>
        </p:txBody>
      </p:sp>
      <p:sp>
        <p:nvSpPr>
          <p:cNvPr id="1172" name="Google Shape;1172;p61"/>
          <p:cNvSpPr txBox="1">
            <a:spLocks noGrp="1"/>
          </p:cNvSpPr>
          <p:nvPr>
            <p:ph type="title" idx="5"/>
          </p:nvPr>
        </p:nvSpPr>
        <p:spPr>
          <a:xfrm>
            <a:off x="2642624" y="2981925"/>
            <a:ext cx="19293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Serial</a:t>
            </a:r>
            <a:endParaRPr sz="1800" dirty="0"/>
          </a:p>
        </p:txBody>
      </p:sp>
      <p:sp>
        <p:nvSpPr>
          <p:cNvPr id="1173" name="Google Shape;1173;p61"/>
          <p:cNvSpPr txBox="1">
            <a:spLocks noGrp="1"/>
          </p:cNvSpPr>
          <p:nvPr>
            <p:ph type="subTitle" idx="6"/>
          </p:nvPr>
        </p:nvSpPr>
        <p:spPr>
          <a:xfrm>
            <a:off x="2642624" y="3340725"/>
            <a:ext cx="1929300" cy="54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RS232</a:t>
            </a:r>
            <a:endParaRPr sz="1800" dirty="0"/>
          </a:p>
          <a:p>
            <a:pPr marL="0" lvl="0" indent="0" algn="ctr" rtl="0">
              <a:spcBef>
                <a:spcPts val="0"/>
              </a:spcBef>
              <a:spcAft>
                <a:spcPts val="0"/>
              </a:spcAft>
              <a:buNone/>
            </a:pPr>
            <a:r>
              <a:rPr lang="en" sz="1800"/>
              <a:t>CTS/RTS</a:t>
            </a:r>
            <a:endParaRPr sz="1800" dirty="0"/>
          </a:p>
        </p:txBody>
      </p:sp>
      <p:sp>
        <p:nvSpPr>
          <p:cNvPr id="1174" name="Google Shape;1174;p61"/>
          <p:cNvSpPr txBox="1">
            <a:spLocks noGrp="1"/>
          </p:cNvSpPr>
          <p:nvPr>
            <p:ph type="title" idx="7"/>
          </p:nvPr>
        </p:nvSpPr>
        <p:spPr>
          <a:xfrm>
            <a:off x="6501526" y="2981925"/>
            <a:ext cx="19293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Audio</a:t>
            </a:r>
            <a:endParaRPr sz="1800" dirty="0"/>
          </a:p>
        </p:txBody>
      </p:sp>
      <p:sp>
        <p:nvSpPr>
          <p:cNvPr id="1175" name="Google Shape;1175;p61"/>
          <p:cNvSpPr txBox="1">
            <a:spLocks noGrp="1"/>
          </p:cNvSpPr>
          <p:nvPr>
            <p:ph type="subTitle" idx="8"/>
          </p:nvPr>
        </p:nvSpPr>
        <p:spPr>
          <a:xfrm>
            <a:off x="6501523" y="3340725"/>
            <a:ext cx="1929300" cy="54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3 Voice, 1 Noise</a:t>
            </a:r>
            <a:endParaRPr sz="1800" dirty="0"/>
          </a:p>
          <a:p>
            <a:pPr marL="0" lvl="0" indent="0" algn="ctr" rtl="0">
              <a:spcBef>
                <a:spcPts val="0"/>
              </a:spcBef>
              <a:spcAft>
                <a:spcPts val="0"/>
              </a:spcAft>
              <a:buNone/>
            </a:pPr>
            <a:r>
              <a:rPr lang="en" sz="1800"/>
              <a:t>ADSR</a:t>
            </a:r>
            <a:endParaRPr sz="1800" dirty="0"/>
          </a:p>
        </p:txBody>
      </p:sp>
      <p:cxnSp>
        <p:nvCxnSpPr>
          <p:cNvPr id="1176" name="Google Shape;1176;p61"/>
          <p:cNvCxnSpPr>
            <a:stCxn id="1168" idx="0"/>
          </p:cNvCxnSpPr>
          <p:nvPr/>
        </p:nvCxnSpPr>
        <p:spPr>
          <a:xfrm rot="10800000" flipH="1">
            <a:off x="1677825" y="2557425"/>
            <a:ext cx="417600" cy="424500"/>
          </a:xfrm>
          <a:prstGeom prst="straightConnector1">
            <a:avLst/>
          </a:prstGeom>
          <a:noFill/>
          <a:ln w="76200" cap="flat" cmpd="sng">
            <a:solidFill>
              <a:schemeClr val="lt1"/>
            </a:solidFill>
            <a:prstDash val="solid"/>
            <a:round/>
            <a:headEnd type="none" w="med" len="med"/>
            <a:tailEnd type="none" w="med" len="med"/>
          </a:ln>
        </p:spPr>
      </p:cxnSp>
      <p:cxnSp>
        <p:nvCxnSpPr>
          <p:cNvPr id="1177" name="Google Shape;1177;p61"/>
          <p:cNvCxnSpPr>
            <a:stCxn id="1172" idx="0"/>
            <a:endCxn id="1165" idx="2"/>
          </p:cNvCxnSpPr>
          <p:nvPr/>
        </p:nvCxnSpPr>
        <p:spPr>
          <a:xfrm rot="10800000" flipH="1">
            <a:off x="3607274" y="2595525"/>
            <a:ext cx="167100" cy="386400"/>
          </a:xfrm>
          <a:prstGeom prst="straightConnector1">
            <a:avLst/>
          </a:prstGeom>
          <a:noFill/>
          <a:ln w="76200" cap="flat" cmpd="sng">
            <a:solidFill>
              <a:schemeClr val="lt1"/>
            </a:solidFill>
            <a:prstDash val="solid"/>
            <a:round/>
            <a:headEnd type="none" w="med" len="med"/>
            <a:tailEnd type="none" w="med" len="med"/>
          </a:ln>
        </p:spPr>
      </p:cxnSp>
      <p:cxnSp>
        <p:nvCxnSpPr>
          <p:cNvPr id="1178" name="Google Shape;1178;p61"/>
          <p:cNvCxnSpPr>
            <a:stCxn id="1170" idx="0"/>
          </p:cNvCxnSpPr>
          <p:nvPr/>
        </p:nvCxnSpPr>
        <p:spPr>
          <a:xfrm rot="10800000" flipH="1">
            <a:off x="5536727" y="2557425"/>
            <a:ext cx="349800" cy="424500"/>
          </a:xfrm>
          <a:prstGeom prst="straightConnector1">
            <a:avLst/>
          </a:prstGeom>
          <a:noFill/>
          <a:ln w="76200" cap="flat" cmpd="sng">
            <a:solidFill>
              <a:schemeClr val="lt1"/>
            </a:solidFill>
            <a:prstDash val="solid"/>
            <a:round/>
            <a:headEnd type="none" w="med" len="med"/>
            <a:tailEnd type="none" w="med" len="med"/>
          </a:ln>
        </p:spPr>
      </p:cxnSp>
      <p:cxnSp>
        <p:nvCxnSpPr>
          <p:cNvPr id="1179" name="Google Shape;1179;p61"/>
          <p:cNvCxnSpPr>
            <a:stCxn id="1174" idx="0"/>
            <a:endCxn id="1167" idx="2"/>
          </p:cNvCxnSpPr>
          <p:nvPr/>
        </p:nvCxnSpPr>
        <p:spPr>
          <a:xfrm rot="10800000" flipH="1">
            <a:off x="7466176" y="2595525"/>
            <a:ext cx="284700" cy="386400"/>
          </a:xfrm>
          <a:prstGeom prst="straightConnector1">
            <a:avLst/>
          </a:prstGeom>
          <a:noFill/>
          <a:ln w="76200" cap="flat" cmpd="sng">
            <a:solidFill>
              <a:schemeClr val="lt1"/>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7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6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6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7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7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7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6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7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7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7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6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7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7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83"/>
        <p:cNvGrpSpPr/>
        <p:nvPr/>
      </p:nvGrpSpPr>
      <p:grpSpPr>
        <a:xfrm>
          <a:off x="0" y="0"/>
          <a:ext cx="0" cy="0"/>
          <a:chOff x="0" y="0"/>
          <a:chExt cx="0" cy="0"/>
        </a:xfrm>
      </p:grpSpPr>
      <p:sp>
        <p:nvSpPr>
          <p:cNvPr id="1184" name="Google Shape;1184;p62"/>
          <p:cNvSpPr txBox="1">
            <a:spLocks noGrp="1"/>
          </p:cNvSpPr>
          <p:nvPr>
            <p:ph type="title" idx="4294967295"/>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Software Requirements</a:t>
            </a:r>
            <a:endParaRPr sz="2400" dirty="0"/>
          </a:p>
        </p:txBody>
      </p:sp>
      <p:sp>
        <p:nvSpPr>
          <p:cNvPr id="1185" name="Google Shape;1185;p62"/>
          <p:cNvSpPr txBox="1">
            <a:spLocks noGrp="1"/>
          </p:cNvSpPr>
          <p:nvPr>
            <p:ph type="body" idx="4294967295"/>
          </p:nvPr>
        </p:nvSpPr>
        <p:spPr>
          <a:xfrm>
            <a:off x="720000" y="1355000"/>
            <a:ext cx="7704000" cy="31248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Concurrent protocols</a:t>
            </a:r>
            <a:r>
              <a:rPr lang="en" sz="2400"/>
              <a:t> - lots of state</a:t>
            </a:r>
            <a:endParaRPr sz="2400" dirty="0"/>
          </a:p>
          <a:p>
            <a:pPr marL="457200" lvl="0" indent="-381000" algn="l" rtl="0">
              <a:spcBef>
                <a:spcPts val="0"/>
              </a:spcBef>
              <a:spcAft>
                <a:spcPts val="0"/>
              </a:spcAft>
              <a:buSzPts val="2400"/>
              <a:buChar char="●"/>
            </a:pPr>
            <a:r>
              <a:rPr lang="en" sz="2400" b="1"/>
              <a:t>Critical timing </a:t>
            </a:r>
            <a:r>
              <a:rPr lang="en" sz="2400"/>
              <a:t>- lots of control</a:t>
            </a:r>
            <a:endParaRPr sz="2400" dirty="0"/>
          </a:p>
          <a:p>
            <a:pPr marL="457200" lvl="0" indent="-381000" algn="l" rtl="0">
              <a:spcBef>
                <a:spcPts val="0"/>
              </a:spcBef>
              <a:spcAft>
                <a:spcPts val="0"/>
              </a:spcAft>
              <a:buSzPts val="2400"/>
              <a:buChar char="●"/>
            </a:pPr>
            <a:r>
              <a:rPr lang="en" sz="2400" b="1"/>
              <a:t>No Interrupts</a:t>
            </a:r>
            <a:r>
              <a:rPr lang="en" sz="2400"/>
              <a:t> - protocols too fast to restart </a:t>
            </a:r>
            <a:endParaRPr sz="2400" dirty="0"/>
          </a:p>
          <a:p>
            <a:pPr marL="457200" lvl="0" indent="-381000" algn="l" rtl="0">
              <a:lnSpc>
                <a:spcPct val="115000"/>
              </a:lnSpc>
              <a:spcBef>
                <a:spcPts val="0"/>
              </a:spcBef>
              <a:spcAft>
                <a:spcPts val="0"/>
              </a:spcAft>
              <a:buSzPts val="2400"/>
              <a:buChar char="●"/>
            </a:pPr>
            <a:r>
              <a:rPr lang="en" sz="2400" b="1"/>
              <a:t>Cannot Yield </a:t>
            </a:r>
            <a:r>
              <a:rPr lang="en" sz="2400"/>
              <a:t>- no user program on hardware</a:t>
            </a:r>
            <a:endParaRPr sz="2400" dirty="0"/>
          </a:p>
          <a:p>
            <a:pPr marL="457200" lvl="0" indent="-381000" algn="l" rtl="0">
              <a:lnSpc>
                <a:spcPct val="115000"/>
              </a:lnSpc>
              <a:spcBef>
                <a:spcPts val="0"/>
              </a:spcBef>
              <a:spcAft>
                <a:spcPts val="0"/>
              </a:spcAft>
              <a:buSzPts val="2400"/>
              <a:buChar char="●"/>
            </a:pPr>
            <a:r>
              <a:rPr lang="en" sz="2400" b="1"/>
              <a:t>Stored Program</a:t>
            </a:r>
            <a:r>
              <a:rPr lang="en" sz="2400"/>
              <a:t> - user program → data memory</a:t>
            </a:r>
            <a:endParaRPr sz="2400" dirty="0"/>
          </a:p>
          <a:p>
            <a:pPr marL="457200" lvl="0" indent="-381000" algn="l" rtl="0">
              <a:lnSpc>
                <a:spcPct val="115000"/>
              </a:lnSpc>
              <a:spcBef>
                <a:spcPts val="0"/>
              </a:spcBef>
              <a:spcAft>
                <a:spcPts val="0"/>
              </a:spcAft>
              <a:buSzPts val="2400"/>
              <a:buChar char="●"/>
            </a:pPr>
            <a:r>
              <a:rPr lang="en" sz="2400" b="1"/>
              <a:t>Interpreter</a:t>
            </a:r>
            <a:r>
              <a:rPr lang="en" sz="2400"/>
              <a:t> - virtual CPU with existing ISA</a:t>
            </a:r>
            <a:endParaRP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8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8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8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8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189"/>
        <p:cNvGrpSpPr/>
        <p:nvPr/>
      </p:nvGrpSpPr>
      <p:grpSpPr>
        <a:xfrm>
          <a:off x="0" y="0"/>
          <a:ext cx="0" cy="0"/>
          <a:chOff x="0" y="0"/>
          <a:chExt cx="0" cy="0"/>
        </a:xfrm>
      </p:grpSpPr>
      <p:sp>
        <p:nvSpPr>
          <p:cNvPr id="1190" name="Google Shape;1190;p63"/>
          <p:cNvSpPr/>
          <p:nvPr/>
        </p:nvSpPr>
        <p:spPr>
          <a:xfrm>
            <a:off x="1235608" y="1405600"/>
            <a:ext cx="6672900" cy="5274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1" name="Google Shape;1191;p63"/>
          <p:cNvSpPr/>
          <p:nvPr/>
        </p:nvSpPr>
        <p:spPr>
          <a:xfrm>
            <a:off x="1235608" y="1923852"/>
            <a:ext cx="6672900" cy="5274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2" name="Google Shape;1192;p63"/>
          <p:cNvSpPr/>
          <p:nvPr/>
        </p:nvSpPr>
        <p:spPr>
          <a:xfrm>
            <a:off x="1235508" y="2436667"/>
            <a:ext cx="6672900" cy="5274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3" name="Google Shape;1193;p63"/>
          <p:cNvSpPr/>
          <p:nvPr/>
        </p:nvSpPr>
        <p:spPr>
          <a:xfrm>
            <a:off x="1235488" y="2955420"/>
            <a:ext cx="6672900" cy="527400"/>
          </a:xfrm>
          <a:prstGeom prst="roundRect">
            <a:avLst>
              <a:gd name="adj" fmla="val 3089"/>
            </a:avLst>
          </a:prstGeom>
          <a:solidFill>
            <a:schemeClr val="lt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4" name="Google Shape;1194;p6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Software Stack</a:t>
            </a:r>
            <a:endParaRPr sz="2400" dirty="0"/>
          </a:p>
        </p:txBody>
      </p:sp>
      <p:sp>
        <p:nvSpPr>
          <p:cNvPr id="1195" name="Google Shape;1195;p63"/>
          <p:cNvSpPr/>
          <p:nvPr/>
        </p:nvSpPr>
        <p:spPr>
          <a:xfrm>
            <a:off x="1235608" y="3482822"/>
            <a:ext cx="6672900" cy="527400"/>
          </a:xfrm>
          <a:prstGeom prst="roundRect">
            <a:avLst>
              <a:gd name="adj" fmla="val 3089"/>
            </a:avLst>
          </a:prstGeom>
          <a:solidFill>
            <a:schemeClr val="lt1"/>
          </a:solidFill>
          <a:ln w="28575" cap="flat" cmpd="sng">
            <a:solidFill>
              <a:schemeClr val="dk1"/>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6" name="Google Shape;1196;p63"/>
          <p:cNvSpPr txBox="1"/>
          <p:nvPr/>
        </p:nvSpPr>
        <p:spPr>
          <a:xfrm>
            <a:off x="1540287" y="3487013"/>
            <a:ext cx="20688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dk1"/>
                </a:solidFill>
                <a:latin typeface="Michroma"/>
                <a:ea typeface="Michroma"/>
                <a:cs typeface="Michroma"/>
                <a:sym typeface="Michroma"/>
              </a:rPr>
              <a:t>Hardware</a:t>
            </a:r>
            <a:endParaRPr sz="1800" b="1" dirty="0">
              <a:solidFill>
                <a:schemeClr val="dk1"/>
              </a:solidFill>
              <a:latin typeface="Michroma"/>
              <a:ea typeface="Michroma"/>
              <a:cs typeface="Michroma"/>
              <a:sym typeface="Michroma"/>
            </a:endParaRPr>
          </a:p>
        </p:txBody>
      </p:sp>
      <p:sp>
        <p:nvSpPr>
          <p:cNvPr id="1197" name="Google Shape;1197;p63"/>
          <p:cNvSpPr txBox="1"/>
          <p:nvPr/>
        </p:nvSpPr>
        <p:spPr>
          <a:xfrm>
            <a:off x="1540327" y="2955425"/>
            <a:ext cx="49581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dk2"/>
                </a:solidFill>
                <a:latin typeface="Michroma"/>
                <a:ea typeface="Michroma"/>
                <a:cs typeface="Michroma"/>
                <a:sym typeface="Michroma"/>
              </a:rPr>
              <a:t>Hardware  Abstraction  Layer</a:t>
            </a:r>
            <a:endParaRPr sz="1800" b="1" dirty="0">
              <a:solidFill>
                <a:schemeClr val="dk2"/>
              </a:solidFill>
              <a:latin typeface="Michroma"/>
              <a:ea typeface="Michroma"/>
              <a:cs typeface="Michroma"/>
              <a:sym typeface="Michroma"/>
            </a:endParaRPr>
          </a:p>
        </p:txBody>
      </p:sp>
      <p:sp>
        <p:nvSpPr>
          <p:cNvPr id="1198" name="Google Shape;1198;p63"/>
          <p:cNvSpPr txBox="1"/>
          <p:nvPr/>
        </p:nvSpPr>
        <p:spPr>
          <a:xfrm>
            <a:off x="1540288" y="2446313"/>
            <a:ext cx="20688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Micro  Kernel</a:t>
            </a:r>
            <a:endParaRPr sz="1800" b="1" dirty="0">
              <a:solidFill>
                <a:schemeClr val="lt2"/>
              </a:solidFill>
              <a:latin typeface="Michroma"/>
              <a:ea typeface="Michroma"/>
              <a:cs typeface="Michroma"/>
              <a:sym typeface="Michroma"/>
            </a:endParaRPr>
          </a:p>
        </p:txBody>
      </p:sp>
      <p:sp>
        <p:nvSpPr>
          <p:cNvPr id="1199" name="Google Shape;1199;p63"/>
          <p:cNvSpPr txBox="1"/>
          <p:nvPr/>
        </p:nvSpPr>
        <p:spPr>
          <a:xfrm>
            <a:off x="1540338" y="1923863"/>
            <a:ext cx="20688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CP/M</a:t>
            </a:r>
            <a:endParaRPr sz="1800" b="1" dirty="0">
              <a:solidFill>
                <a:schemeClr val="lt2"/>
              </a:solidFill>
              <a:latin typeface="Michroma"/>
              <a:ea typeface="Michroma"/>
              <a:cs typeface="Michroma"/>
              <a:sym typeface="Michroma"/>
            </a:endParaRPr>
          </a:p>
        </p:txBody>
      </p:sp>
      <p:sp>
        <p:nvSpPr>
          <p:cNvPr id="1200" name="Google Shape;1200;p63"/>
          <p:cNvSpPr txBox="1"/>
          <p:nvPr/>
        </p:nvSpPr>
        <p:spPr>
          <a:xfrm>
            <a:off x="1540288" y="1405588"/>
            <a:ext cx="20688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Application</a:t>
            </a:r>
            <a:endParaRPr sz="1800" b="1" dirty="0">
              <a:solidFill>
                <a:schemeClr val="lt2"/>
              </a:solidFill>
              <a:latin typeface="Michroma"/>
              <a:ea typeface="Michroma"/>
              <a:cs typeface="Michroma"/>
              <a:sym typeface="Michroma"/>
            </a:endParaRPr>
          </a:p>
        </p:txBody>
      </p:sp>
      <p:sp>
        <p:nvSpPr>
          <p:cNvPr id="1201" name="Google Shape;1201;p63"/>
          <p:cNvSpPr/>
          <p:nvPr/>
        </p:nvSpPr>
        <p:spPr>
          <a:xfrm>
            <a:off x="3476600" y="3556025"/>
            <a:ext cx="1207800" cy="3810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Keyboard</a:t>
            </a:r>
            <a:endParaRPr sz="1800" dirty="0"/>
          </a:p>
        </p:txBody>
      </p:sp>
      <p:sp>
        <p:nvSpPr>
          <p:cNvPr id="1202" name="Google Shape;1202;p63"/>
          <p:cNvSpPr/>
          <p:nvPr/>
        </p:nvSpPr>
        <p:spPr>
          <a:xfrm>
            <a:off x="4829650" y="3556025"/>
            <a:ext cx="841500" cy="3810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Serial</a:t>
            </a:r>
            <a:endParaRPr sz="1800" dirty="0"/>
          </a:p>
        </p:txBody>
      </p:sp>
      <p:sp>
        <p:nvSpPr>
          <p:cNvPr id="1203" name="Google Shape;1203;p63"/>
          <p:cNvSpPr/>
          <p:nvPr/>
        </p:nvSpPr>
        <p:spPr>
          <a:xfrm>
            <a:off x="5816388" y="3556025"/>
            <a:ext cx="841500" cy="3810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Video</a:t>
            </a:r>
            <a:endParaRPr sz="1800" dirty="0"/>
          </a:p>
        </p:txBody>
      </p:sp>
      <p:sp>
        <p:nvSpPr>
          <p:cNvPr id="1204" name="Google Shape;1204;p63"/>
          <p:cNvSpPr/>
          <p:nvPr/>
        </p:nvSpPr>
        <p:spPr>
          <a:xfrm>
            <a:off x="6803100" y="3556025"/>
            <a:ext cx="841500" cy="3810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Audio</a:t>
            </a:r>
            <a:endParaRPr sz="1800" dirty="0"/>
          </a:p>
        </p:txBody>
      </p:sp>
      <p:sp>
        <p:nvSpPr>
          <p:cNvPr id="1205" name="Google Shape;1205;p63"/>
          <p:cNvSpPr/>
          <p:nvPr/>
        </p:nvSpPr>
        <p:spPr>
          <a:xfrm>
            <a:off x="6210275" y="3020563"/>
            <a:ext cx="1434300" cy="381000"/>
          </a:xfrm>
          <a:prstGeom prst="roundRect">
            <a:avLst>
              <a:gd name="adj" fmla="val 16667"/>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v8080 CPU</a:t>
            </a:r>
            <a:endParaRPr sz="1800" dirty="0">
              <a:solidFill>
                <a:schemeClr val="dk2"/>
              </a:solidFill>
            </a:endParaRPr>
          </a:p>
        </p:txBody>
      </p:sp>
      <p:sp>
        <p:nvSpPr>
          <p:cNvPr id="1206" name="Google Shape;1206;p63"/>
          <p:cNvSpPr/>
          <p:nvPr/>
        </p:nvSpPr>
        <p:spPr>
          <a:xfrm>
            <a:off x="6498425" y="2512850"/>
            <a:ext cx="1146300" cy="3810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Console</a:t>
            </a:r>
            <a:endParaRPr sz="1800" dirty="0">
              <a:solidFill>
                <a:schemeClr val="lt2"/>
              </a:solidFill>
            </a:endParaRPr>
          </a:p>
        </p:txBody>
      </p:sp>
      <p:sp>
        <p:nvSpPr>
          <p:cNvPr id="1207" name="Google Shape;1207;p63"/>
          <p:cNvSpPr/>
          <p:nvPr/>
        </p:nvSpPr>
        <p:spPr>
          <a:xfrm>
            <a:off x="3766688" y="2512838"/>
            <a:ext cx="666600" cy="3810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Disk</a:t>
            </a:r>
            <a:endParaRPr sz="1800" dirty="0">
              <a:solidFill>
                <a:schemeClr val="lt2"/>
              </a:solidFill>
            </a:endParaRPr>
          </a:p>
        </p:txBody>
      </p:sp>
      <p:sp>
        <p:nvSpPr>
          <p:cNvPr id="1208" name="Google Shape;1208;p63"/>
          <p:cNvSpPr/>
          <p:nvPr/>
        </p:nvSpPr>
        <p:spPr>
          <a:xfrm>
            <a:off x="5671225" y="2512825"/>
            <a:ext cx="666600" cy="3810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TTY</a:t>
            </a:r>
            <a:endParaRPr sz="1800" dirty="0">
              <a:solidFill>
                <a:schemeClr val="lt2"/>
              </a:solidFill>
            </a:endParaRPr>
          </a:p>
        </p:txBody>
      </p:sp>
      <p:sp>
        <p:nvSpPr>
          <p:cNvPr id="1209" name="Google Shape;1209;p63"/>
          <p:cNvSpPr/>
          <p:nvPr/>
        </p:nvSpPr>
        <p:spPr>
          <a:xfrm>
            <a:off x="6498425" y="1999163"/>
            <a:ext cx="1146300" cy="3810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BIOS</a:t>
            </a:r>
            <a:endParaRPr sz="1800" dirty="0">
              <a:solidFill>
                <a:schemeClr val="lt2"/>
              </a:solidFill>
            </a:endParaRPr>
          </a:p>
        </p:txBody>
      </p:sp>
      <p:sp>
        <p:nvSpPr>
          <p:cNvPr id="1210" name="Google Shape;1210;p63"/>
          <p:cNvSpPr/>
          <p:nvPr/>
        </p:nvSpPr>
        <p:spPr>
          <a:xfrm>
            <a:off x="5967425" y="1469675"/>
            <a:ext cx="1677000" cy="3810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User Program</a:t>
            </a:r>
            <a:endParaRPr sz="1800" dirty="0">
              <a:solidFill>
                <a:schemeClr val="lt2"/>
              </a:solidFill>
            </a:endParaRPr>
          </a:p>
        </p:txBody>
      </p:sp>
      <p:sp>
        <p:nvSpPr>
          <p:cNvPr id="1211" name="Google Shape;1211;p63"/>
          <p:cNvSpPr/>
          <p:nvPr/>
        </p:nvSpPr>
        <p:spPr>
          <a:xfrm>
            <a:off x="4590875" y="2512838"/>
            <a:ext cx="933300" cy="3810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Timers</a:t>
            </a:r>
            <a:endParaRPr sz="1800" dirty="0">
              <a:solidFill>
                <a:schemeClr val="l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0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0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9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9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0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9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9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0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0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0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9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9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0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9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0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215"/>
        <p:cNvGrpSpPr/>
        <p:nvPr/>
      </p:nvGrpSpPr>
      <p:grpSpPr>
        <a:xfrm>
          <a:off x="0" y="0"/>
          <a:ext cx="0" cy="0"/>
          <a:chOff x="0" y="0"/>
          <a:chExt cx="0" cy="0"/>
        </a:xfrm>
      </p:grpSpPr>
      <p:sp>
        <p:nvSpPr>
          <p:cNvPr id="1216" name="Google Shape;1216;p6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Video</a:t>
            </a:r>
            <a:endParaRPr dirty="0"/>
          </a:p>
        </p:txBody>
      </p:sp>
      <p:sp>
        <p:nvSpPr>
          <p:cNvPr id="1217" name="Google Shape;1217;p64"/>
          <p:cNvSpPr/>
          <p:nvPr/>
        </p:nvSpPr>
        <p:spPr>
          <a:xfrm>
            <a:off x="1821388" y="1403650"/>
            <a:ext cx="5516700" cy="2969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8" name="Google Shape;1218;p64"/>
          <p:cNvSpPr/>
          <p:nvPr/>
        </p:nvSpPr>
        <p:spPr>
          <a:xfrm>
            <a:off x="2976250" y="1965250"/>
            <a:ext cx="4202700" cy="2226600"/>
          </a:xfrm>
          <a:prstGeom prst="rect">
            <a:avLst/>
          </a:prstGeom>
          <a:solidFill>
            <a:schemeClr val="lt1"/>
          </a:solid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219" name="Google Shape;1219;p64"/>
          <p:cNvCxnSpPr/>
          <p:nvPr/>
        </p:nvCxnSpPr>
        <p:spPr>
          <a:xfrm>
            <a:off x="1821388" y="1983175"/>
            <a:ext cx="5516700" cy="0"/>
          </a:xfrm>
          <a:prstGeom prst="straightConnector1">
            <a:avLst/>
          </a:prstGeom>
          <a:noFill/>
          <a:ln w="38100" cap="flat" cmpd="sng">
            <a:solidFill>
              <a:schemeClr val="dk2"/>
            </a:solidFill>
            <a:prstDash val="solid"/>
            <a:round/>
            <a:headEnd type="none" w="med" len="med"/>
            <a:tailEnd type="none" w="med" len="med"/>
          </a:ln>
        </p:spPr>
      </p:cxnSp>
      <p:cxnSp>
        <p:nvCxnSpPr>
          <p:cNvPr id="1220" name="Google Shape;1220;p64"/>
          <p:cNvCxnSpPr/>
          <p:nvPr/>
        </p:nvCxnSpPr>
        <p:spPr>
          <a:xfrm>
            <a:off x="1821388" y="1835525"/>
            <a:ext cx="5516700" cy="0"/>
          </a:xfrm>
          <a:prstGeom prst="straightConnector1">
            <a:avLst/>
          </a:prstGeom>
          <a:noFill/>
          <a:ln w="38100" cap="flat" cmpd="sng">
            <a:solidFill>
              <a:schemeClr val="dk2"/>
            </a:solidFill>
            <a:prstDash val="solid"/>
            <a:round/>
            <a:headEnd type="none" w="med" len="med"/>
            <a:tailEnd type="none" w="med" len="med"/>
          </a:ln>
        </p:spPr>
      </p:cxnSp>
      <p:cxnSp>
        <p:nvCxnSpPr>
          <p:cNvPr id="1221" name="Google Shape;1221;p64"/>
          <p:cNvCxnSpPr/>
          <p:nvPr/>
        </p:nvCxnSpPr>
        <p:spPr>
          <a:xfrm>
            <a:off x="1821388" y="2064125"/>
            <a:ext cx="5516700" cy="0"/>
          </a:xfrm>
          <a:prstGeom prst="straightConnector1">
            <a:avLst/>
          </a:prstGeom>
          <a:noFill/>
          <a:ln w="38100" cap="flat" cmpd="sng">
            <a:solidFill>
              <a:schemeClr val="dk2"/>
            </a:solidFill>
            <a:prstDash val="solid"/>
            <a:round/>
            <a:headEnd type="none" w="med" len="med"/>
            <a:tailEnd type="none" w="med" len="med"/>
          </a:ln>
        </p:spPr>
      </p:cxnSp>
      <p:cxnSp>
        <p:nvCxnSpPr>
          <p:cNvPr id="1222" name="Google Shape;1222;p64"/>
          <p:cNvCxnSpPr/>
          <p:nvPr/>
        </p:nvCxnSpPr>
        <p:spPr>
          <a:xfrm>
            <a:off x="1821388" y="1911725"/>
            <a:ext cx="5516700" cy="0"/>
          </a:xfrm>
          <a:prstGeom prst="straightConnector1">
            <a:avLst/>
          </a:prstGeom>
          <a:noFill/>
          <a:ln w="38100" cap="flat" cmpd="sng">
            <a:solidFill>
              <a:schemeClr val="dk2"/>
            </a:solidFill>
            <a:prstDash val="solid"/>
            <a:round/>
            <a:headEnd type="none" w="med" len="med"/>
            <a:tailEnd type="none" w="med" len="med"/>
          </a:ln>
        </p:spPr>
      </p:cxnSp>
      <p:cxnSp>
        <p:nvCxnSpPr>
          <p:cNvPr id="1223" name="Google Shape;1223;p64"/>
          <p:cNvCxnSpPr/>
          <p:nvPr/>
        </p:nvCxnSpPr>
        <p:spPr>
          <a:xfrm>
            <a:off x="1805913" y="1757863"/>
            <a:ext cx="5516700" cy="0"/>
          </a:xfrm>
          <a:prstGeom prst="straightConnector1">
            <a:avLst/>
          </a:prstGeom>
          <a:noFill/>
          <a:ln w="38100" cap="flat" cmpd="sng">
            <a:solidFill>
              <a:schemeClr val="dk2"/>
            </a:solidFill>
            <a:prstDash val="solid"/>
            <a:round/>
            <a:headEnd type="none" w="med" len="med"/>
            <a:tailEnd type="none" w="med" len="med"/>
          </a:ln>
        </p:spPr>
      </p:cxnSp>
      <p:cxnSp>
        <p:nvCxnSpPr>
          <p:cNvPr id="1224" name="Google Shape;1224;p64"/>
          <p:cNvCxnSpPr/>
          <p:nvPr/>
        </p:nvCxnSpPr>
        <p:spPr>
          <a:xfrm>
            <a:off x="1821388" y="1683125"/>
            <a:ext cx="5516700" cy="0"/>
          </a:xfrm>
          <a:prstGeom prst="straightConnector1">
            <a:avLst/>
          </a:prstGeom>
          <a:noFill/>
          <a:ln w="38100" cap="flat" cmpd="sng">
            <a:solidFill>
              <a:schemeClr val="dk2"/>
            </a:solidFill>
            <a:prstDash val="solid"/>
            <a:round/>
            <a:headEnd type="none" w="med" len="med"/>
            <a:tailEnd type="none" w="med" len="med"/>
          </a:ln>
        </p:spPr>
      </p:cxnSp>
      <p:cxnSp>
        <p:nvCxnSpPr>
          <p:cNvPr id="1225" name="Google Shape;1225;p64"/>
          <p:cNvCxnSpPr/>
          <p:nvPr/>
        </p:nvCxnSpPr>
        <p:spPr>
          <a:xfrm>
            <a:off x="1821388" y="1606925"/>
            <a:ext cx="5516700" cy="0"/>
          </a:xfrm>
          <a:prstGeom prst="straightConnector1">
            <a:avLst/>
          </a:prstGeom>
          <a:noFill/>
          <a:ln w="38100" cap="flat" cmpd="sng">
            <a:solidFill>
              <a:schemeClr val="dk2"/>
            </a:solidFill>
            <a:prstDash val="solid"/>
            <a:round/>
            <a:headEnd type="none" w="med" len="med"/>
            <a:tailEnd type="none" w="med" len="med"/>
          </a:ln>
        </p:spPr>
      </p:cxnSp>
      <p:cxnSp>
        <p:nvCxnSpPr>
          <p:cNvPr id="1226" name="Google Shape;1226;p64"/>
          <p:cNvCxnSpPr/>
          <p:nvPr/>
        </p:nvCxnSpPr>
        <p:spPr>
          <a:xfrm>
            <a:off x="1821388" y="1530725"/>
            <a:ext cx="5516700" cy="0"/>
          </a:xfrm>
          <a:prstGeom prst="straightConnector1">
            <a:avLst/>
          </a:prstGeom>
          <a:noFill/>
          <a:ln w="38100" cap="flat" cmpd="sng">
            <a:solidFill>
              <a:schemeClr val="dk2"/>
            </a:solidFill>
            <a:prstDash val="solid"/>
            <a:round/>
            <a:headEnd type="none" w="med" len="med"/>
            <a:tailEnd type="none" w="med" len="med"/>
          </a:ln>
        </p:spPr>
      </p:cxnSp>
      <p:cxnSp>
        <p:nvCxnSpPr>
          <p:cNvPr id="1227" name="Google Shape;1227;p64"/>
          <p:cNvCxnSpPr/>
          <p:nvPr/>
        </p:nvCxnSpPr>
        <p:spPr>
          <a:xfrm>
            <a:off x="1821388" y="1454525"/>
            <a:ext cx="5516700" cy="0"/>
          </a:xfrm>
          <a:prstGeom prst="straightConnector1">
            <a:avLst/>
          </a:prstGeom>
          <a:noFill/>
          <a:ln w="38100" cap="flat" cmpd="sng">
            <a:solidFill>
              <a:schemeClr val="dk2"/>
            </a:solidFill>
            <a:prstDash val="solid"/>
            <a:round/>
            <a:headEnd type="none" w="med" len="med"/>
            <a:tailEnd type="none" w="med" len="med"/>
          </a:ln>
        </p:spPr>
      </p:cxnSp>
      <p:cxnSp>
        <p:nvCxnSpPr>
          <p:cNvPr id="1228" name="Google Shape;1228;p64"/>
          <p:cNvCxnSpPr/>
          <p:nvPr/>
        </p:nvCxnSpPr>
        <p:spPr>
          <a:xfrm rot="10800000" flipH="1">
            <a:off x="2490800" y="3345350"/>
            <a:ext cx="4848900" cy="300"/>
          </a:xfrm>
          <a:prstGeom prst="straightConnector1">
            <a:avLst/>
          </a:prstGeom>
          <a:noFill/>
          <a:ln w="19050" cap="flat" cmpd="sng">
            <a:solidFill>
              <a:schemeClr val="dk2"/>
            </a:solidFill>
            <a:prstDash val="solid"/>
            <a:round/>
            <a:headEnd type="none" w="med" len="med"/>
            <a:tailEnd type="none" w="med" len="med"/>
          </a:ln>
        </p:spPr>
      </p:cxnSp>
      <p:cxnSp>
        <p:nvCxnSpPr>
          <p:cNvPr id="1229" name="Google Shape;1229;p64"/>
          <p:cNvCxnSpPr/>
          <p:nvPr/>
        </p:nvCxnSpPr>
        <p:spPr>
          <a:xfrm>
            <a:off x="1800813" y="3344800"/>
            <a:ext cx="419700" cy="1200"/>
          </a:xfrm>
          <a:prstGeom prst="straightConnector1">
            <a:avLst/>
          </a:prstGeom>
          <a:noFill/>
          <a:ln w="19050" cap="flat" cmpd="sng">
            <a:solidFill>
              <a:schemeClr val="dk2"/>
            </a:solidFill>
            <a:prstDash val="solid"/>
            <a:round/>
            <a:headEnd type="none" w="med" len="med"/>
            <a:tailEnd type="none" w="med" len="med"/>
          </a:ln>
        </p:spPr>
      </p:cxnSp>
      <p:cxnSp>
        <p:nvCxnSpPr>
          <p:cNvPr id="1230" name="Google Shape;1230;p64"/>
          <p:cNvCxnSpPr/>
          <p:nvPr/>
        </p:nvCxnSpPr>
        <p:spPr>
          <a:xfrm rot="10800000" flipH="1">
            <a:off x="2201463" y="3494375"/>
            <a:ext cx="307200" cy="1800"/>
          </a:xfrm>
          <a:prstGeom prst="straightConnector1">
            <a:avLst/>
          </a:prstGeom>
          <a:noFill/>
          <a:ln w="19050" cap="flat" cmpd="sng">
            <a:solidFill>
              <a:schemeClr val="dk2"/>
            </a:solidFill>
            <a:prstDash val="solid"/>
            <a:round/>
            <a:headEnd type="none" w="med" len="med"/>
            <a:tailEnd type="none" w="med" len="med"/>
          </a:ln>
        </p:spPr>
      </p:cxnSp>
      <p:cxnSp>
        <p:nvCxnSpPr>
          <p:cNvPr id="1231" name="Google Shape;1231;p64"/>
          <p:cNvCxnSpPr/>
          <p:nvPr/>
        </p:nvCxnSpPr>
        <p:spPr>
          <a:xfrm rot="10800000" flipH="1">
            <a:off x="2210388" y="3346750"/>
            <a:ext cx="600" cy="150600"/>
          </a:xfrm>
          <a:prstGeom prst="straightConnector1">
            <a:avLst/>
          </a:prstGeom>
          <a:noFill/>
          <a:ln w="19050" cap="flat" cmpd="sng">
            <a:solidFill>
              <a:schemeClr val="dk2"/>
            </a:solidFill>
            <a:prstDash val="solid"/>
            <a:round/>
            <a:headEnd type="none" w="med" len="med"/>
            <a:tailEnd type="none" w="med" len="med"/>
          </a:ln>
        </p:spPr>
      </p:cxnSp>
      <p:cxnSp>
        <p:nvCxnSpPr>
          <p:cNvPr id="1232" name="Google Shape;1232;p64"/>
          <p:cNvCxnSpPr/>
          <p:nvPr/>
        </p:nvCxnSpPr>
        <p:spPr>
          <a:xfrm rot="10800000" flipH="1">
            <a:off x="7491413" y="1591313"/>
            <a:ext cx="1800" cy="256200"/>
          </a:xfrm>
          <a:prstGeom prst="straightConnector1">
            <a:avLst/>
          </a:prstGeom>
          <a:noFill/>
          <a:ln w="19050" cap="flat" cmpd="sng">
            <a:solidFill>
              <a:schemeClr val="lt2"/>
            </a:solidFill>
            <a:prstDash val="solid"/>
            <a:round/>
            <a:headEnd type="none" w="med" len="med"/>
            <a:tailEnd type="none" w="med" len="med"/>
          </a:ln>
        </p:spPr>
      </p:cxnSp>
      <p:cxnSp>
        <p:nvCxnSpPr>
          <p:cNvPr id="1233" name="Google Shape;1233;p64"/>
          <p:cNvCxnSpPr/>
          <p:nvPr/>
        </p:nvCxnSpPr>
        <p:spPr>
          <a:xfrm rot="10800000" flipH="1">
            <a:off x="7482775" y="1597275"/>
            <a:ext cx="171600" cy="1200"/>
          </a:xfrm>
          <a:prstGeom prst="straightConnector1">
            <a:avLst/>
          </a:prstGeom>
          <a:noFill/>
          <a:ln w="19050" cap="flat" cmpd="sng">
            <a:solidFill>
              <a:schemeClr val="lt2"/>
            </a:solidFill>
            <a:prstDash val="solid"/>
            <a:round/>
            <a:headEnd type="none" w="med" len="med"/>
            <a:tailEnd type="none" w="med" len="med"/>
          </a:ln>
        </p:spPr>
      </p:cxnSp>
      <p:cxnSp>
        <p:nvCxnSpPr>
          <p:cNvPr id="1234" name="Google Shape;1234;p64"/>
          <p:cNvCxnSpPr/>
          <p:nvPr/>
        </p:nvCxnSpPr>
        <p:spPr>
          <a:xfrm rot="10800000">
            <a:off x="7646650" y="1835525"/>
            <a:ext cx="0" cy="2518500"/>
          </a:xfrm>
          <a:prstGeom prst="straightConnector1">
            <a:avLst/>
          </a:prstGeom>
          <a:noFill/>
          <a:ln w="19050" cap="flat" cmpd="sng">
            <a:solidFill>
              <a:schemeClr val="lt2"/>
            </a:solidFill>
            <a:prstDash val="solid"/>
            <a:round/>
            <a:headEnd type="none" w="med" len="med"/>
            <a:tailEnd type="none" w="med" len="med"/>
          </a:ln>
        </p:spPr>
      </p:cxnSp>
      <p:cxnSp>
        <p:nvCxnSpPr>
          <p:cNvPr id="1235" name="Google Shape;1235;p64"/>
          <p:cNvCxnSpPr/>
          <p:nvPr/>
        </p:nvCxnSpPr>
        <p:spPr>
          <a:xfrm>
            <a:off x="7483675" y="1840900"/>
            <a:ext cx="169800" cy="1200"/>
          </a:xfrm>
          <a:prstGeom prst="straightConnector1">
            <a:avLst/>
          </a:prstGeom>
          <a:noFill/>
          <a:ln w="19050" cap="flat" cmpd="sng">
            <a:solidFill>
              <a:schemeClr val="lt2"/>
            </a:solidFill>
            <a:prstDash val="solid"/>
            <a:round/>
            <a:headEnd type="none" w="med" len="med"/>
            <a:tailEnd type="none" w="med" len="med"/>
          </a:ln>
        </p:spPr>
      </p:cxnSp>
      <p:cxnSp>
        <p:nvCxnSpPr>
          <p:cNvPr id="1236" name="Google Shape;1236;p64"/>
          <p:cNvCxnSpPr/>
          <p:nvPr/>
        </p:nvCxnSpPr>
        <p:spPr>
          <a:xfrm rot="10800000" flipH="1">
            <a:off x="7646200" y="1406700"/>
            <a:ext cx="900" cy="194700"/>
          </a:xfrm>
          <a:prstGeom prst="straightConnector1">
            <a:avLst/>
          </a:prstGeom>
          <a:noFill/>
          <a:ln w="19050" cap="flat" cmpd="sng">
            <a:solidFill>
              <a:schemeClr val="lt2"/>
            </a:solidFill>
            <a:prstDash val="solid"/>
            <a:round/>
            <a:headEnd type="none" w="med" len="med"/>
            <a:tailEnd type="none" w="med" len="med"/>
          </a:ln>
        </p:spPr>
      </p:cxnSp>
      <p:sp>
        <p:nvSpPr>
          <p:cNvPr id="1237" name="Google Shape;1237;p64"/>
          <p:cNvSpPr txBox="1"/>
          <p:nvPr/>
        </p:nvSpPr>
        <p:spPr>
          <a:xfrm>
            <a:off x="1850325" y="2902325"/>
            <a:ext cx="1009500" cy="129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2"/>
                </a:solidFill>
                <a:latin typeface="Cairo"/>
                <a:ea typeface="Cairo"/>
                <a:cs typeface="Cairo"/>
                <a:sym typeface="Cairo"/>
              </a:rPr>
              <a:t>H-sync</a:t>
            </a:r>
            <a:endParaRPr sz="1800" b="1" dirty="0">
              <a:solidFill>
                <a:schemeClr val="dk2"/>
              </a:solidFill>
              <a:latin typeface="Cairo"/>
              <a:ea typeface="Cairo"/>
              <a:cs typeface="Cairo"/>
              <a:sym typeface="Cairo"/>
            </a:endParaRPr>
          </a:p>
          <a:p>
            <a:pPr marL="0" lvl="0" indent="0" algn="ctr" rtl="0">
              <a:spcBef>
                <a:spcPts val="0"/>
              </a:spcBef>
              <a:spcAft>
                <a:spcPts val="0"/>
              </a:spcAft>
              <a:buNone/>
            </a:pPr>
            <a:endParaRPr sz="1800" b="1" dirty="0">
              <a:solidFill>
                <a:schemeClr val="dk2"/>
              </a:solidFill>
              <a:latin typeface="Cairo"/>
              <a:ea typeface="Cairo"/>
              <a:cs typeface="Cairo"/>
              <a:sym typeface="Cairo"/>
            </a:endParaRPr>
          </a:p>
          <a:p>
            <a:pPr marL="0" lvl="0" indent="0" algn="ctr" rtl="0">
              <a:spcBef>
                <a:spcPts val="0"/>
              </a:spcBef>
              <a:spcAft>
                <a:spcPts val="0"/>
              </a:spcAft>
              <a:buNone/>
            </a:pPr>
            <a:r>
              <a:rPr lang="en" sz="1800">
                <a:solidFill>
                  <a:schemeClr val="dk2"/>
                </a:solidFill>
                <a:latin typeface="Cairo"/>
                <a:ea typeface="Cairo"/>
                <a:cs typeface="Cairo"/>
                <a:sym typeface="Cairo"/>
              </a:rPr>
              <a:t>driven by HW</a:t>
            </a:r>
            <a:endParaRPr sz="1800" dirty="0">
              <a:solidFill>
                <a:schemeClr val="dk2"/>
              </a:solidFill>
              <a:latin typeface="Cairo"/>
              <a:ea typeface="Cairo"/>
              <a:cs typeface="Cairo"/>
              <a:sym typeface="Cairo"/>
            </a:endParaRPr>
          </a:p>
        </p:txBody>
      </p:sp>
      <p:sp>
        <p:nvSpPr>
          <p:cNvPr id="1238" name="Google Shape;1238;p64"/>
          <p:cNvSpPr txBox="1"/>
          <p:nvPr/>
        </p:nvSpPr>
        <p:spPr>
          <a:xfrm rot="5400000">
            <a:off x="6762600" y="2138250"/>
            <a:ext cx="2229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V-sync</a:t>
            </a:r>
            <a:r>
              <a:rPr lang="en" sz="1800">
                <a:solidFill>
                  <a:schemeClr val="lt2"/>
                </a:solidFill>
                <a:latin typeface="Cairo"/>
                <a:ea typeface="Cairo"/>
                <a:cs typeface="Cairo"/>
                <a:sym typeface="Cairo"/>
              </a:rPr>
              <a:t> driven by SW</a:t>
            </a:r>
            <a:endParaRPr sz="1800" dirty="0">
              <a:solidFill>
                <a:schemeClr val="lt2"/>
              </a:solidFill>
              <a:latin typeface="Cairo"/>
              <a:ea typeface="Cairo"/>
              <a:cs typeface="Cairo"/>
              <a:sym typeface="Cairo"/>
            </a:endParaRPr>
          </a:p>
        </p:txBody>
      </p:sp>
      <p:cxnSp>
        <p:nvCxnSpPr>
          <p:cNvPr id="1239" name="Google Shape;1239;p64"/>
          <p:cNvCxnSpPr/>
          <p:nvPr/>
        </p:nvCxnSpPr>
        <p:spPr>
          <a:xfrm rot="10800000" flipH="1">
            <a:off x="2498538" y="3337250"/>
            <a:ext cx="600" cy="150600"/>
          </a:xfrm>
          <a:prstGeom prst="straightConnector1">
            <a:avLst/>
          </a:prstGeom>
          <a:noFill/>
          <a:ln w="19050" cap="flat" cmpd="sng">
            <a:solidFill>
              <a:schemeClr val="dk2"/>
            </a:solidFill>
            <a:prstDash val="solid"/>
            <a:round/>
            <a:headEnd type="none" w="med" len="med"/>
            <a:tailEnd type="none" w="med" len="med"/>
          </a:ln>
        </p:spPr>
      </p:cxnSp>
      <p:sp>
        <p:nvSpPr>
          <p:cNvPr id="1240" name="Google Shape;1240;p64"/>
          <p:cNvSpPr txBox="1"/>
          <p:nvPr/>
        </p:nvSpPr>
        <p:spPr>
          <a:xfrm>
            <a:off x="4272400" y="2473888"/>
            <a:ext cx="1610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2"/>
                </a:solidFill>
                <a:latin typeface="Cairo"/>
                <a:ea typeface="Cairo"/>
                <a:cs typeface="Cairo"/>
                <a:sym typeface="Cairo"/>
              </a:rPr>
              <a:t>Active Video</a:t>
            </a:r>
            <a:endParaRPr sz="1800" b="1" dirty="0">
              <a:solidFill>
                <a:schemeClr val="dk2"/>
              </a:solidFill>
              <a:latin typeface="Cairo"/>
              <a:ea typeface="Cairo"/>
              <a:cs typeface="Cairo"/>
              <a:sym typeface="Cairo"/>
            </a:endParaRPr>
          </a:p>
        </p:txBody>
      </p:sp>
      <p:sp>
        <p:nvSpPr>
          <p:cNvPr id="1241" name="Google Shape;1241;p64"/>
          <p:cNvSpPr txBox="1"/>
          <p:nvPr/>
        </p:nvSpPr>
        <p:spPr>
          <a:xfrm>
            <a:off x="1813725" y="2474588"/>
            <a:ext cx="10827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2"/>
                </a:solidFill>
                <a:latin typeface="Cairo"/>
                <a:ea typeface="Cairo"/>
                <a:cs typeface="Cairo"/>
                <a:sym typeface="Cairo"/>
              </a:rPr>
              <a:t>Blanking</a:t>
            </a:r>
            <a:endParaRPr sz="1800" b="1" dirty="0">
              <a:solidFill>
                <a:schemeClr val="dk2"/>
              </a:solidFill>
              <a:latin typeface="Cairo"/>
              <a:ea typeface="Cairo"/>
              <a:cs typeface="Cairo"/>
              <a:sym typeface="Cairo"/>
            </a:endParaRPr>
          </a:p>
        </p:txBody>
      </p:sp>
      <p:sp>
        <p:nvSpPr>
          <p:cNvPr id="1242" name="Google Shape;1242;p64"/>
          <p:cNvSpPr txBox="1"/>
          <p:nvPr/>
        </p:nvSpPr>
        <p:spPr>
          <a:xfrm>
            <a:off x="399300" y="1333038"/>
            <a:ext cx="10827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2"/>
                </a:solidFill>
                <a:latin typeface="Cairo"/>
                <a:ea typeface="Cairo"/>
                <a:cs typeface="Cairo"/>
                <a:sym typeface="Cairo"/>
              </a:rPr>
              <a:t>Blanking</a:t>
            </a:r>
            <a:endParaRPr sz="1800" b="1" dirty="0">
              <a:solidFill>
                <a:schemeClr val="dk2"/>
              </a:solidFill>
              <a:latin typeface="Cairo"/>
              <a:ea typeface="Cairo"/>
              <a:cs typeface="Cairo"/>
              <a:sym typeface="Cairo"/>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sp>
        <p:nvSpPr>
          <p:cNvPr id="1247" name="Google Shape;1247;p6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Video Modes</a:t>
            </a:r>
            <a:endParaRPr sz="2400" dirty="0"/>
          </a:p>
        </p:txBody>
      </p:sp>
      <p:graphicFrame>
        <p:nvGraphicFramePr>
          <p:cNvPr id="1248" name="Google Shape;1248;p65"/>
          <p:cNvGraphicFramePr/>
          <p:nvPr/>
        </p:nvGraphicFramePr>
        <p:xfrm>
          <a:off x="1385100" y="1488325"/>
          <a:ext cx="6373825" cy="2700690"/>
        </p:xfrm>
        <a:graphic>
          <a:graphicData uri="http://schemas.openxmlformats.org/drawingml/2006/table">
            <a:tbl>
              <a:tblPr>
                <a:noFill/>
                <a:tableStyleId>{54ECB489-625E-48C5-AB3E-AF710E1E8F4C}</a:tableStyleId>
              </a:tblPr>
              <a:tblGrid>
                <a:gridCol w="1502000"/>
                <a:gridCol w="1841275"/>
                <a:gridCol w="1515275"/>
                <a:gridCol w="1515275"/>
              </a:tblGrid>
              <a:tr h="492300">
                <a:tc>
                  <a:txBody>
                    <a:bodyPr/>
                    <a:lstStyle/>
                    <a:p>
                      <a:pPr marL="0" lvl="0" indent="0" algn="ctr" rtl="0">
                        <a:spcBef>
                          <a:spcPts val="0"/>
                        </a:spcBef>
                        <a:spcAft>
                          <a:spcPts val="0"/>
                        </a:spcAft>
                        <a:buNone/>
                      </a:pPr>
                      <a:r>
                        <a:rPr lang="en" sz="1800" b="1">
                          <a:solidFill>
                            <a:schemeClr val="lt1"/>
                          </a:solidFill>
                          <a:latin typeface="Michroma"/>
                          <a:ea typeface="Michroma"/>
                          <a:cs typeface="Michroma"/>
                          <a:sym typeface="Michroma"/>
                        </a:rPr>
                        <a:t>Mode</a:t>
                      </a:r>
                      <a:endParaRPr sz="1800" b="1" dirty="0">
                        <a:solidFill>
                          <a:schemeClr val="lt1"/>
                        </a:solidFill>
                        <a:latin typeface="Michroma"/>
                        <a:ea typeface="Michroma"/>
                        <a:cs typeface="Michroma"/>
                        <a:sym typeface="Michroma"/>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chemeClr val="lt1"/>
                          </a:solidFill>
                          <a:latin typeface="Michroma"/>
                          <a:ea typeface="Michroma"/>
                          <a:cs typeface="Michroma"/>
                          <a:sym typeface="Michroma"/>
                        </a:rPr>
                        <a:t>Resolution</a:t>
                      </a:r>
                      <a:endParaRPr sz="1800" b="1" dirty="0">
                        <a:solidFill>
                          <a:schemeClr val="lt1"/>
                        </a:solidFill>
                        <a:latin typeface="Michroma"/>
                        <a:ea typeface="Michroma"/>
                        <a:cs typeface="Michroma"/>
                        <a:sym typeface="Michroma"/>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chemeClr val="lt1"/>
                          </a:solidFill>
                          <a:latin typeface="Michroma"/>
                          <a:ea typeface="Michroma"/>
                          <a:cs typeface="Michroma"/>
                          <a:sym typeface="Michroma"/>
                        </a:rPr>
                        <a:t>Text</a:t>
                      </a:r>
                      <a:endParaRPr sz="1800" b="1" dirty="0">
                        <a:solidFill>
                          <a:schemeClr val="lt1"/>
                        </a:solidFill>
                        <a:latin typeface="Michroma"/>
                        <a:ea typeface="Michroma"/>
                        <a:cs typeface="Michroma"/>
                        <a:sym typeface="Michroma"/>
                      </a:endParaRPr>
                    </a:p>
                    <a:p>
                      <a:pPr marL="0" lvl="0" indent="0" algn="ctr" rtl="0">
                        <a:spcBef>
                          <a:spcPts val="0"/>
                        </a:spcBef>
                        <a:spcAft>
                          <a:spcPts val="0"/>
                        </a:spcAft>
                        <a:buNone/>
                      </a:pPr>
                      <a:r>
                        <a:rPr lang="en" sz="1800" b="1">
                          <a:solidFill>
                            <a:schemeClr val="lt1"/>
                          </a:solidFill>
                          <a:latin typeface="Michroma"/>
                          <a:ea typeface="Michroma"/>
                          <a:cs typeface="Michroma"/>
                          <a:sym typeface="Michroma"/>
                        </a:rPr>
                        <a:t>Columns</a:t>
                      </a:r>
                      <a:endParaRPr sz="1800" b="1" dirty="0">
                        <a:solidFill>
                          <a:schemeClr val="lt1"/>
                        </a:solidFill>
                        <a:latin typeface="Michroma"/>
                        <a:ea typeface="Michroma"/>
                        <a:cs typeface="Michroma"/>
                        <a:sym typeface="Michroma"/>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chemeClr val="lt1"/>
                          </a:solidFill>
                          <a:latin typeface="Michroma"/>
                          <a:ea typeface="Michroma"/>
                          <a:cs typeface="Michroma"/>
                          <a:sym typeface="Michroma"/>
                        </a:rPr>
                        <a:t>Lines</a:t>
                      </a:r>
                      <a:endParaRPr sz="1800" b="1" dirty="0">
                        <a:solidFill>
                          <a:schemeClr val="lt1"/>
                        </a:solidFill>
                        <a:latin typeface="Michroma"/>
                        <a:ea typeface="Michroma"/>
                        <a:cs typeface="Michroma"/>
                        <a:sym typeface="Michroma"/>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92300">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VGA</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640 × 480</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104</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525</a:t>
                      </a:r>
                      <a:endParaRPr sz="1800"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92300">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VGA @ 75</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640 × 480</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80</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500</a:t>
                      </a:r>
                      <a:endParaRPr sz="1800"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92300">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SVGA</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800 × 600</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80</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628</a:t>
                      </a:r>
                      <a:endParaRPr sz="1800"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492300">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XGA</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1024 × 768</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dk1"/>
                          </a:solidFill>
                          <a:latin typeface="Cairo"/>
                          <a:ea typeface="Cairo"/>
                          <a:cs typeface="Cairo"/>
                          <a:sym typeface="Cairo"/>
                        </a:rPr>
                        <a:t>64</a:t>
                      </a:r>
                      <a:endParaRPr sz="1800"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chemeClr val="dk1"/>
                          </a:solidFill>
                          <a:latin typeface="Cairo"/>
                          <a:ea typeface="Cairo"/>
                          <a:cs typeface="Cairo"/>
                          <a:sym typeface="Cairo"/>
                        </a:rPr>
                        <a:t>806</a:t>
                      </a:r>
                      <a:endParaRPr sz="1800"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252"/>
        <p:cNvGrpSpPr/>
        <p:nvPr/>
      </p:nvGrpSpPr>
      <p:grpSpPr>
        <a:xfrm>
          <a:off x="0" y="0"/>
          <a:ext cx="0" cy="0"/>
          <a:chOff x="0" y="0"/>
          <a:chExt cx="0" cy="0"/>
        </a:xfrm>
      </p:grpSpPr>
      <p:sp>
        <p:nvSpPr>
          <p:cNvPr id="1253" name="Google Shape;1253;p6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Video Control</a:t>
            </a:r>
            <a:endParaRPr sz="2400" dirty="0"/>
          </a:p>
        </p:txBody>
      </p:sp>
      <p:sp>
        <p:nvSpPr>
          <p:cNvPr id="1254" name="Google Shape;1254;p66"/>
          <p:cNvSpPr txBox="1">
            <a:spLocks noGrp="1"/>
          </p:cNvSpPr>
          <p:nvPr>
            <p:ph type="body" idx="4294967295"/>
          </p:nvPr>
        </p:nvSpPr>
        <p:spPr>
          <a:xfrm>
            <a:off x="720000" y="1355000"/>
            <a:ext cx="7704000" cy="31248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Update indexes</a:t>
            </a:r>
            <a:r>
              <a:rPr lang="en" sz="2400"/>
              <a:t> - S + V - reset H</a:t>
            </a:r>
            <a:endParaRPr sz="2400" dirty="0"/>
          </a:p>
          <a:p>
            <a:pPr marL="457200" lvl="0" indent="-381000" algn="l" rtl="0">
              <a:lnSpc>
                <a:spcPct val="115000"/>
              </a:lnSpc>
              <a:spcBef>
                <a:spcPts val="0"/>
              </a:spcBef>
              <a:spcAft>
                <a:spcPts val="0"/>
              </a:spcAft>
              <a:buSzPts val="2400"/>
              <a:buChar char="●"/>
            </a:pPr>
            <a:r>
              <a:rPr lang="en" sz="2400" b="1"/>
              <a:t>Count lines </a:t>
            </a:r>
            <a:r>
              <a:rPr lang="en" sz="2400"/>
              <a:t>- 500-806 - reset V</a:t>
            </a:r>
            <a:endParaRPr sz="2400" dirty="0"/>
          </a:p>
          <a:p>
            <a:pPr marL="457200" lvl="0" indent="-381000" algn="l" rtl="0">
              <a:lnSpc>
                <a:spcPct val="115000"/>
              </a:lnSpc>
              <a:spcBef>
                <a:spcPts val="0"/>
              </a:spcBef>
              <a:spcAft>
                <a:spcPts val="0"/>
              </a:spcAft>
              <a:buSzPts val="2400"/>
              <a:buChar char="●"/>
            </a:pPr>
            <a:r>
              <a:rPr lang="en" sz="2400" b="1"/>
              <a:t>Line count</a:t>
            </a:r>
            <a:r>
              <a:rPr lang="en" sz="2400"/>
              <a:t> &gt; 9-bits</a:t>
            </a:r>
            <a:endParaRPr sz="2400" dirty="0"/>
          </a:p>
          <a:p>
            <a:pPr marL="457200" lvl="0" indent="-381000" algn="l" rtl="0">
              <a:lnSpc>
                <a:spcPct val="115000"/>
              </a:lnSpc>
              <a:spcBef>
                <a:spcPts val="0"/>
              </a:spcBef>
              <a:spcAft>
                <a:spcPts val="0"/>
              </a:spcAft>
              <a:buSzPts val="2400"/>
              <a:buChar char="●"/>
            </a:pPr>
            <a:r>
              <a:rPr lang="en" sz="2400" b="1"/>
              <a:t>Use ALU lookup</a:t>
            </a:r>
            <a:endParaRPr sz="2400" b="1" dirty="0"/>
          </a:p>
          <a:p>
            <a:pPr marL="914400" lvl="1" indent="-381000" algn="l" rtl="0">
              <a:lnSpc>
                <a:spcPct val="115000"/>
              </a:lnSpc>
              <a:spcBef>
                <a:spcPts val="0"/>
              </a:spcBef>
              <a:spcAft>
                <a:spcPts val="0"/>
              </a:spcAft>
              <a:buSzPts val="2400"/>
              <a:buChar char="○"/>
            </a:pPr>
            <a:r>
              <a:rPr lang="en" sz="2400" b="1"/>
              <a:t>Block</a:t>
            </a:r>
            <a:r>
              <a:rPr lang="en" sz="2400"/>
              <a:t> count - 8 bits</a:t>
            </a:r>
            <a:endParaRPr sz="2400" dirty="0"/>
          </a:p>
          <a:p>
            <a:pPr marL="914400" lvl="1" indent="-381000" algn="l" rtl="0">
              <a:lnSpc>
                <a:spcPct val="115000"/>
              </a:lnSpc>
              <a:spcBef>
                <a:spcPts val="0"/>
              </a:spcBef>
              <a:spcAft>
                <a:spcPts val="0"/>
              </a:spcAft>
              <a:buSzPts val="2400"/>
              <a:buChar char="○"/>
            </a:pPr>
            <a:r>
              <a:rPr lang="en" sz="2400" b="1"/>
              <a:t>Line</a:t>
            </a:r>
            <a:r>
              <a:rPr lang="en" sz="2400"/>
              <a:t> count - 4 bits</a:t>
            </a:r>
            <a:endParaRPr sz="2400" dirty="0"/>
          </a:p>
        </p:txBody>
      </p:sp>
      <p:sp>
        <p:nvSpPr>
          <p:cNvPr id="1255" name="Google Shape;1255;p66"/>
          <p:cNvSpPr txBox="1">
            <a:spLocks noGrp="1"/>
          </p:cNvSpPr>
          <p:nvPr>
            <p:ph type="title" idx="4294967295"/>
          </p:nvPr>
        </p:nvSpPr>
        <p:spPr>
          <a:xfrm>
            <a:off x="4747800" y="3336700"/>
            <a:ext cx="1968000" cy="62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VID </a:t>
            </a:r>
            <a:r>
              <a:rPr lang="en" sz="2400" b="0">
                <a:latin typeface="Cairo"/>
                <a:ea typeface="Cairo"/>
                <a:cs typeface="Cairo"/>
                <a:sym typeface="Cairo"/>
              </a:rPr>
              <a:t>function</a:t>
            </a:r>
            <a:endParaRPr sz="2400" b="0" dirty="0">
              <a:latin typeface="Cairo"/>
              <a:ea typeface="Cairo"/>
              <a:cs typeface="Cairo"/>
              <a:sym typeface="Cairo"/>
            </a:endParaRPr>
          </a:p>
        </p:txBody>
      </p:sp>
      <p:sp>
        <p:nvSpPr>
          <p:cNvPr id="1256" name="Google Shape;1256;p66"/>
          <p:cNvSpPr/>
          <p:nvPr/>
        </p:nvSpPr>
        <p:spPr>
          <a:xfrm>
            <a:off x="4472400" y="3253450"/>
            <a:ext cx="199200" cy="795300"/>
          </a:xfrm>
          <a:prstGeom prst="rightBrace">
            <a:avLst>
              <a:gd name="adj1" fmla="val 50000"/>
              <a:gd name="adj2" fmla="val 4962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7" name="Google Shape;1257;p66"/>
          <p:cNvSpPr txBox="1">
            <a:spLocks noGrp="1"/>
          </p:cNvSpPr>
          <p:nvPr>
            <p:ph type="title" idx="4294967295"/>
          </p:nvPr>
        </p:nvSpPr>
        <p:spPr>
          <a:xfrm>
            <a:off x="1795625" y="4547900"/>
            <a:ext cx="568500" cy="29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b="0">
                <a:latin typeface="Cairo"/>
                <a:ea typeface="Cairo"/>
                <a:cs typeface="Cairo"/>
                <a:sym typeface="Cairo"/>
              </a:rPr>
              <a:t>2</a:t>
            </a:r>
            <a:r>
              <a:rPr lang="en" sz="1800" b="0">
                <a:solidFill>
                  <a:schemeClr val="dk1"/>
                </a:solidFill>
                <a:latin typeface="Cairo"/>
                <a:ea typeface="Cairo"/>
                <a:cs typeface="Cairo"/>
                <a:sym typeface="Cairo"/>
              </a:rPr>
              <a:t>0</a:t>
            </a:r>
            <a:endParaRPr sz="1800" b="0" dirty="0">
              <a:solidFill>
                <a:schemeClr val="dk1"/>
              </a:solidFill>
              <a:latin typeface="Cairo"/>
              <a:ea typeface="Cairo"/>
              <a:cs typeface="Cairo"/>
              <a:sym typeface="Cai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5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5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5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5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5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5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261"/>
        <p:cNvGrpSpPr/>
        <p:nvPr/>
      </p:nvGrpSpPr>
      <p:grpSpPr>
        <a:xfrm>
          <a:off x="0" y="0"/>
          <a:ext cx="0" cy="0"/>
          <a:chOff x="0" y="0"/>
          <a:chExt cx="0" cy="0"/>
        </a:xfrm>
      </p:grpSpPr>
      <p:sp>
        <p:nvSpPr>
          <p:cNvPr id="1262" name="Google Shape;1262;p6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Blocks of Lines</a:t>
            </a:r>
            <a:endParaRPr sz="2400" dirty="0"/>
          </a:p>
        </p:txBody>
      </p:sp>
      <p:sp>
        <p:nvSpPr>
          <p:cNvPr id="1263" name="Google Shape;1263;p67"/>
          <p:cNvSpPr/>
          <p:nvPr/>
        </p:nvSpPr>
        <p:spPr>
          <a:xfrm>
            <a:off x="1813650" y="1371350"/>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4" name="Google Shape;1264;p67"/>
          <p:cNvSpPr/>
          <p:nvPr/>
        </p:nvSpPr>
        <p:spPr>
          <a:xfrm>
            <a:off x="1813650" y="1707950"/>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5" name="Google Shape;1265;p67"/>
          <p:cNvSpPr txBox="1"/>
          <p:nvPr/>
        </p:nvSpPr>
        <p:spPr>
          <a:xfrm>
            <a:off x="7330350" y="1308800"/>
            <a:ext cx="550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a:t>
            </a:r>
            <a:endParaRPr sz="1800" b="1" dirty="0">
              <a:solidFill>
                <a:schemeClr val="lt2"/>
              </a:solidFill>
              <a:latin typeface="Cairo"/>
              <a:ea typeface="Cairo"/>
              <a:cs typeface="Cairo"/>
              <a:sym typeface="Cairo"/>
            </a:endParaRPr>
          </a:p>
        </p:txBody>
      </p:sp>
      <p:sp>
        <p:nvSpPr>
          <p:cNvPr id="1266" name="Google Shape;1266;p67"/>
          <p:cNvSpPr txBox="1"/>
          <p:nvPr/>
        </p:nvSpPr>
        <p:spPr>
          <a:xfrm>
            <a:off x="7330350" y="1645400"/>
            <a:ext cx="550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1</a:t>
            </a:r>
            <a:endParaRPr sz="1800" b="1" dirty="0">
              <a:solidFill>
                <a:schemeClr val="lt2"/>
              </a:solidFill>
              <a:latin typeface="Cairo"/>
              <a:ea typeface="Cairo"/>
              <a:cs typeface="Cairo"/>
              <a:sym typeface="Cairo"/>
            </a:endParaRPr>
          </a:p>
        </p:txBody>
      </p:sp>
      <p:sp>
        <p:nvSpPr>
          <p:cNvPr id="1267" name="Google Shape;1267;p67"/>
          <p:cNvSpPr txBox="1"/>
          <p:nvPr/>
        </p:nvSpPr>
        <p:spPr>
          <a:xfrm>
            <a:off x="7330350" y="1982000"/>
            <a:ext cx="550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2</a:t>
            </a:r>
            <a:endParaRPr sz="1800" b="1" dirty="0">
              <a:solidFill>
                <a:schemeClr val="lt2"/>
              </a:solidFill>
              <a:latin typeface="Cairo"/>
              <a:ea typeface="Cairo"/>
              <a:cs typeface="Cairo"/>
              <a:sym typeface="Cairo"/>
            </a:endParaRPr>
          </a:p>
        </p:txBody>
      </p:sp>
      <p:sp>
        <p:nvSpPr>
          <p:cNvPr id="1268" name="Google Shape;1268;p67"/>
          <p:cNvSpPr txBox="1"/>
          <p:nvPr/>
        </p:nvSpPr>
        <p:spPr>
          <a:xfrm>
            <a:off x="7330350" y="2318600"/>
            <a:ext cx="550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3</a:t>
            </a:r>
            <a:endParaRPr sz="1800" b="1" dirty="0">
              <a:solidFill>
                <a:schemeClr val="lt2"/>
              </a:solidFill>
              <a:latin typeface="Cairo"/>
              <a:ea typeface="Cairo"/>
              <a:cs typeface="Cairo"/>
              <a:sym typeface="Cairo"/>
            </a:endParaRPr>
          </a:p>
        </p:txBody>
      </p:sp>
      <p:sp>
        <p:nvSpPr>
          <p:cNvPr id="1269" name="Google Shape;1269;p67"/>
          <p:cNvSpPr txBox="1"/>
          <p:nvPr/>
        </p:nvSpPr>
        <p:spPr>
          <a:xfrm>
            <a:off x="878625" y="1371350"/>
            <a:ext cx="8658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BLOCK0</a:t>
            </a:r>
            <a:endParaRPr sz="1800" b="1" dirty="0">
              <a:solidFill>
                <a:schemeClr val="lt2"/>
              </a:solidFill>
              <a:latin typeface="Cairo"/>
              <a:ea typeface="Cairo"/>
              <a:cs typeface="Cairo"/>
              <a:sym typeface="Cairo"/>
            </a:endParaRPr>
          </a:p>
        </p:txBody>
      </p:sp>
      <p:sp>
        <p:nvSpPr>
          <p:cNvPr id="1270" name="Google Shape;1270;p67"/>
          <p:cNvSpPr txBox="1"/>
          <p:nvPr/>
        </p:nvSpPr>
        <p:spPr>
          <a:xfrm rot="5400000">
            <a:off x="7459825" y="1808025"/>
            <a:ext cx="10095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LINE</a:t>
            </a:r>
            <a:endParaRPr sz="1800" b="1" dirty="0">
              <a:solidFill>
                <a:schemeClr val="lt2"/>
              </a:solidFill>
              <a:latin typeface="Cairo"/>
              <a:ea typeface="Cairo"/>
              <a:cs typeface="Cairo"/>
              <a:sym typeface="Cairo"/>
            </a:endParaRPr>
          </a:p>
        </p:txBody>
      </p:sp>
      <p:sp>
        <p:nvSpPr>
          <p:cNvPr id="1271" name="Google Shape;1271;p67"/>
          <p:cNvSpPr/>
          <p:nvPr/>
        </p:nvSpPr>
        <p:spPr>
          <a:xfrm>
            <a:off x="2647950" y="136282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COM</a:t>
            </a:r>
            <a:endParaRPr sz="1800" b="1" dirty="0">
              <a:solidFill>
                <a:schemeClr val="lt2"/>
              </a:solidFill>
            </a:endParaRPr>
          </a:p>
        </p:txBody>
      </p:sp>
      <p:sp>
        <p:nvSpPr>
          <p:cNvPr id="1272" name="Google Shape;1272;p67"/>
          <p:cNvSpPr/>
          <p:nvPr/>
        </p:nvSpPr>
        <p:spPr>
          <a:xfrm>
            <a:off x="2647950" y="170795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COM</a:t>
            </a:r>
            <a:endParaRPr sz="1800" b="1" dirty="0">
              <a:solidFill>
                <a:schemeClr val="lt2"/>
              </a:solidFill>
            </a:endParaRPr>
          </a:p>
        </p:txBody>
      </p:sp>
      <p:sp>
        <p:nvSpPr>
          <p:cNvPr id="1273" name="Google Shape;1273;p67"/>
          <p:cNvSpPr/>
          <p:nvPr/>
        </p:nvSpPr>
        <p:spPr>
          <a:xfrm>
            <a:off x="3482250" y="1362850"/>
            <a:ext cx="1974900" cy="336600"/>
          </a:xfrm>
          <a:prstGeom prst="roundRect">
            <a:avLst>
              <a:gd name="adj" fmla="val 16667"/>
            </a:avLst>
          </a:prstGeom>
          <a:solidFill>
            <a:schemeClr val="lt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2"/>
                </a:solidFill>
              </a:rPr>
              <a:t>Reset Count</a:t>
            </a:r>
            <a:endParaRPr sz="1800" b="1" dirty="0">
              <a:solidFill>
                <a:schemeClr val="dk2"/>
              </a:solidFill>
            </a:endParaRPr>
          </a:p>
        </p:txBody>
      </p:sp>
      <p:sp>
        <p:nvSpPr>
          <p:cNvPr id="1274" name="Google Shape;1274;p67"/>
          <p:cNvSpPr/>
          <p:nvPr/>
        </p:nvSpPr>
        <p:spPr>
          <a:xfrm>
            <a:off x="1813650" y="1371338"/>
            <a:ext cx="834300" cy="336600"/>
          </a:xfrm>
          <a:prstGeom prst="roundRect">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VID</a:t>
            </a:r>
            <a:endParaRPr sz="1800" b="1" dirty="0">
              <a:solidFill>
                <a:schemeClr val="dk1"/>
              </a:solidFill>
            </a:endParaRPr>
          </a:p>
        </p:txBody>
      </p:sp>
      <p:sp>
        <p:nvSpPr>
          <p:cNvPr id="1275" name="Google Shape;1275;p67"/>
          <p:cNvSpPr/>
          <p:nvPr/>
        </p:nvSpPr>
        <p:spPr>
          <a:xfrm>
            <a:off x="1813650" y="1707938"/>
            <a:ext cx="834300" cy="336600"/>
          </a:xfrm>
          <a:prstGeom prst="roundRect">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VID</a:t>
            </a:r>
            <a:endParaRPr sz="1800" b="1" dirty="0">
              <a:solidFill>
                <a:schemeClr val="dk1"/>
              </a:solidFill>
            </a:endParaRPr>
          </a:p>
        </p:txBody>
      </p:sp>
      <p:sp>
        <p:nvSpPr>
          <p:cNvPr id="1276" name="Google Shape;1276;p67"/>
          <p:cNvSpPr/>
          <p:nvPr/>
        </p:nvSpPr>
        <p:spPr>
          <a:xfrm>
            <a:off x="1813650" y="2053050"/>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7" name="Google Shape;1277;p67"/>
          <p:cNvSpPr/>
          <p:nvPr/>
        </p:nvSpPr>
        <p:spPr>
          <a:xfrm>
            <a:off x="2647950" y="205305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COM</a:t>
            </a:r>
            <a:endParaRPr sz="1800" b="1" dirty="0">
              <a:solidFill>
                <a:schemeClr val="lt2"/>
              </a:solidFill>
            </a:endParaRPr>
          </a:p>
        </p:txBody>
      </p:sp>
      <p:sp>
        <p:nvSpPr>
          <p:cNvPr id="1278" name="Google Shape;1278;p67"/>
          <p:cNvSpPr/>
          <p:nvPr/>
        </p:nvSpPr>
        <p:spPr>
          <a:xfrm>
            <a:off x="1813650" y="2053038"/>
            <a:ext cx="834300" cy="336600"/>
          </a:xfrm>
          <a:prstGeom prst="roundRect">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VID</a:t>
            </a:r>
            <a:endParaRPr sz="1800" b="1" dirty="0">
              <a:solidFill>
                <a:schemeClr val="dk1"/>
              </a:solidFill>
            </a:endParaRPr>
          </a:p>
        </p:txBody>
      </p:sp>
      <p:sp>
        <p:nvSpPr>
          <p:cNvPr id="1279" name="Google Shape;1279;p67"/>
          <p:cNvSpPr/>
          <p:nvPr/>
        </p:nvSpPr>
        <p:spPr>
          <a:xfrm>
            <a:off x="1813650" y="2381150"/>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0" name="Google Shape;1280;p67"/>
          <p:cNvSpPr/>
          <p:nvPr/>
        </p:nvSpPr>
        <p:spPr>
          <a:xfrm>
            <a:off x="2647950" y="238115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COM</a:t>
            </a:r>
            <a:endParaRPr sz="1800" b="1" dirty="0">
              <a:solidFill>
                <a:schemeClr val="lt2"/>
              </a:solidFill>
            </a:endParaRPr>
          </a:p>
        </p:txBody>
      </p:sp>
      <p:sp>
        <p:nvSpPr>
          <p:cNvPr id="1281" name="Google Shape;1281;p67"/>
          <p:cNvSpPr/>
          <p:nvPr/>
        </p:nvSpPr>
        <p:spPr>
          <a:xfrm>
            <a:off x="1813650" y="2381138"/>
            <a:ext cx="834300" cy="336600"/>
          </a:xfrm>
          <a:prstGeom prst="roundRect">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VID</a:t>
            </a:r>
            <a:endParaRPr sz="1800" b="1" dirty="0">
              <a:solidFill>
                <a:schemeClr val="dk1"/>
              </a:solidFill>
            </a:endParaRPr>
          </a:p>
        </p:txBody>
      </p:sp>
      <p:sp>
        <p:nvSpPr>
          <p:cNvPr id="1282" name="Google Shape;1282;p67"/>
          <p:cNvSpPr/>
          <p:nvPr/>
        </p:nvSpPr>
        <p:spPr>
          <a:xfrm>
            <a:off x="1848625" y="2920250"/>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3" name="Google Shape;1283;p67"/>
          <p:cNvSpPr/>
          <p:nvPr/>
        </p:nvSpPr>
        <p:spPr>
          <a:xfrm>
            <a:off x="1848625" y="3256850"/>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4" name="Google Shape;1284;p67"/>
          <p:cNvSpPr txBox="1"/>
          <p:nvPr/>
        </p:nvSpPr>
        <p:spPr>
          <a:xfrm>
            <a:off x="7365325" y="2857700"/>
            <a:ext cx="550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a:t>
            </a:r>
            <a:endParaRPr sz="1800" b="1" dirty="0">
              <a:solidFill>
                <a:schemeClr val="lt2"/>
              </a:solidFill>
              <a:latin typeface="Cairo"/>
              <a:ea typeface="Cairo"/>
              <a:cs typeface="Cairo"/>
              <a:sym typeface="Cairo"/>
            </a:endParaRPr>
          </a:p>
        </p:txBody>
      </p:sp>
      <p:sp>
        <p:nvSpPr>
          <p:cNvPr id="1285" name="Google Shape;1285;p67"/>
          <p:cNvSpPr txBox="1"/>
          <p:nvPr/>
        </p:nvSpPr>
        <p:spPr>
          <a:xfrm>
            <a:off x="7365325" y="3194300"/>
            <a:ext cx="550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1</a:t>
            </a:r>
            <a:endParaRPr sz="1800" b="1" dirty="0">
              <a:solidFill>
                <a:schemeClr val="lt2"/>
              </a:solidFill>
              <a:latin typeface="Cairo"/>
              <a:ea typeface="Cairo"/>
              <a:cs typeface="Cairo"/>
              <a:sym typeface="Cairo"/>
            </a:endParaRPr>
          </a:p>
        </p:txBody>
      </p:sp>
      <p:sp>
        <p:nvSpPr>
          <p:cNvPr id="1286" name="Google Shape;1286;p67"/>
          <p:cNvSpPr txBox="1"/>
          <p:nvPr/>
        </p:nvSpPr>
        <p:spPr>
          <a:xfrm>
            <a:off x="7365325" y="3530900"/>
            <a:ext cx="550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2</a:t>
            </a:r>
            <a:endParaRPr sz="1800" b="1" dirty="0">
              <a:solidFill>
                <a:schemeClr val="lt2"/>
              </a:solidFill>
              <a:latin typeface="Cairo"/>
              <a:ea typeface="Cairo"/>
              <a:cs typeface="Cairo"/>
              <a:sym typeface="Cairo"/>
            </a:endParaRPr>
          </a:p>
        </p:txBody>
      </p:sp>
      <p:sp>
        <p:nvSpPr>
          <p:cNvPr id="1287" name="Google Shape;1287;p67"/>
          <p:cNvSpPr txBox="1"/>
          <p:nvPr/>
        </p:nvSpPr>
        <p:spPr>
          <a:xfrm>
            <a:off x="7365325" y="3867500"/>
            <a:ext cx="550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3</a:t>
            </a:r>
            <a:endParaRPr sz="1800" b="1" dirty="0">
              <a:solidFill>
                <a:schemeClr val="lt2"/>
              </a:solidFill>
              <a:latin typeface="Cairo"/>
              <a:ea typeface="Cairo"/>
              <a:cs typeface="Cairo"/>
              <a:sym typeface="Cairo"/>
            </a:endParaRPr>
          </a:p>
        </p:txBody>
      </p:sp>
      <p:sp>
        <p:nvSpPr>
          <p:cNvPr id="1288" name="Google Shape;1288;p67"/>
          <p:cNvSpPr txBox="1"/>
          <p:nvPr/>
        </p:nvSpPr>
        <p:spPr>
          <a:xfrm>
            <a:off x="913600" y="2920250"/>
            <a:ext cx="8658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BLOCK1</a:t>
            </a:r>
            <a:endParaRPr sz="1800" b="1" dirty="0">
              <a:solidFill>
                <a:schemeClr val="lt2"/>
              </a:solidFill>
              <a:latin typeface="Cairo"/>
              <a:ea typeface="Cairo"/>
              <a:cs typeface="Cairo"/>
              <a:sym typeface="Cairo"/>
            </a:endParaRPr>
          </a:p>
        </p:txBody>
      </p:sp>
      <p:sp>
        <p:nvSpPr>
          <p:cNvPr id="1289" name="Google Shape;1289;p67"/>
          <p:cNvSpPr txBox="1"/>
          <p:nvPr/>
        </p:nvSpPr>
        <p:spPr>
          <a:xfrm rot="5400000">
            <a:off x="7494800" y="3356925"/>
            <a:ext cx="10095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LINE</a:t>
            </a:r>
            <a:endParaRPr sz="1800" b="1" dirty="0">
              <a:solidFill>
                <a:schemeClr val="lt2"/>
              </a:solidFill>
              <a:latin typeface="Cairo"/>
              <a:ea typeface="Cairo"/>
              <a:cs typeface="Cairo"/>
              <a:sym typeface="Cairo"/>
            </a:endParaRPr>
          </a:p>
        </p:txBody>
      </p:sp>
      <p:sp>
        <p:nvSpPr>
          <p:cNvPr id="1290" name="Google Shape;1290;p67"/>
          <p:cNvSpPr/>
          <p:nvPr/>
        </p:nvSpPr>
        <p:spPr>
          <a:xfrm>
            <a:off x="2682925" y="291172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COM</a:t>
            </a:r>
            <a:endParaRPr sz="1800" b="1" dirty="0">
              <a:solidFill>
                <a:schemeClr val="lt2"/>
              </a:solidFill>
            </a:endParaRPr>
          </a:p>
        </p:txBody>
      </p:sp>
      <p:sp>
        <p:nvSpPr>
          <p:cNvPr id="1291" name="Google Shape;1291;p67"/>
          <p:cNvSpPr/>
          <p:nvPr/>
        </p:nvSpPr>
        <p:spPr>
          <a:xfrm>
            <a:off x="2682925" y="325685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COM</a:t>
            </a:r>
            <a:endParaRPr sz="1800" b="1" dirty="0">
              <a:solidFill>
                <a:schemeClr val="lt2"/>
              </a:solidFill>
            </a:endParaRPr>
          </a:p>
        </p:txBody>
      </p:sp>
      <p:sp>
        <p:nvSpPr>
          <p:cNvPr id="1292" name="Google Shape;1292;p67"/>
          <p:cNvSpPr/>
          <p:nvPr/>
        </p:nvSpPr>
        <p:spPr>
          <a:xfrm>
            <a:off x="3517225" y="2911750"/>
            <a:ext cx="969900" cy="336600"/>
          </a:xfrm>
          <a:prstGeom prst="roundRect">
            <a:avLst>
              <a:gd name="adj" fmla="val 16667"/>
            </a:avLst>
          </a:prstGeom>
          <a:solidFill>
            <a:schemeClr val="lt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2"/>
                </a:solidFill>
              </a:rPr>
              <a:t>Count</a:t>
            </a:r>
            <a:endParaRPr sz="1800" b="1" dirty="0">
              <a:solidFill>
                <a:schemeClr val="dk2"/>
              </a:solidFill>
            </a:endParaRPr>
          </a:p>
        </p:txBody>
      </p:sp>
      <p:sp>
        <p:nvSpPr>
          <p:cNvPr id="1293" name="Google Shape;1293;p67"/>
          <p:cNvSpPr/>
          <p:nvPr/>
        </p:nvSpPr>
        <p:spPr>
          <a:xfrm>
            <a:off x="1848625" y="2920238"/>
            <a:ext cx="834300" cy="336600"/>
          </a:xfrm>
          <a:prstGeom prst="roundRect">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VID</a:t>
            </a:r>
            <a:endParaRPr sz="1800" b="1" dirty="0">
              <a:solidFill>
                <a:schemeClr val="dk1"/>
              </a:solidFill>
            </a:endParaRPr>
          </a:p>
        </p:txBody>
      </p:sp>
      <p:sp>
        <p:nvSpPr>
          <p:cNvPr id="1294" name="Google Shape;1294;p67"/>
          <p:cNvSpPr/>
          <p:nvPr/>
        </p:nvSpPr>
        <p:spPr>
          <a:xfrm>
            <a:off x="1848625" y="3256838"/>
            <a:ext cx="834300" cy="336600"/>
          </a:xfrm>
          <a:prstGeom prst="roundRect">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VID</a:t>
            </a:r>
            <a:endParaRPr sz="1800" b="1" dirty="0">
              <a:solidFill>
                <a:schemeClr val="dk1"/>
              </a:solidFill>
            </a:endParaRPr>
          </a:p>
        </p:txBody>
      </p:sp>
      <p:sp>
        <p:nvSpPr>
          <p:cNvPr id="1295" name="Google Shape;1295;p67"/>
          <p:cNvSpPr/>
          <p:nvPr/>
        </p:nvSpPr>
        <p:spPr>
          <a:xfrm>
            <a:off x="1848625" y="3601950"/>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6" name="Google Shape;1296;p67"/>
          <p:cNvSpPr/>
          <p:nvPr/>
        </p:nvSpPr>
        <p:spPr>
          <a:xfrm>
            <a:off x="2682925" y="360195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COM</a:t>
            </a:r>
            <a:endParaRPr sz="1800" b="1" dirty="0">
              <a:solidFill>
                <a:schemeClr val="lt2"/>
              </a:solidFill>
            </a:endParaRPr>
          </a:p>
        </p:txBody>
      </p:sp>
      <p:sp>
        <p:nvSpPr>
          <p:cNvPr id="1297" name="Google Shape;1297;p67"/>
          <p:cNvSpPr/>
          <p:nvPr/>
        </p:nvSpPr>
        <p:spPr>
          <a:xfrm>
            <a:off x="1848625" y="3601938"/>
            <a:ext cx="834300" cy="336600"/>
          </a:xfrm>
          <a:prstGeom prst="roundRect">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VID</a:t>
            </a:r>
            <a:endParaRPr sz="1800" b="1" dirty="0">
              <a:solidFill>
                <a:schemeClr val="dk1"/>
              </a:solidFill>
            </a:endParaRPr>
          </a:p>
        </p:txBody>
      </p:sp>
      <p:sp>
        <p:nvSpPr>
          <p:cNvPr id="1298" name="Google Shape;1298;p67"/>
          <p:cNvSpPr/>
          <p:nvPr/>
        </p:nvSpPr>
        <p:spPr>
          <a:xfrm>
            <a:off x="1848625" y="3930050"/>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9" name="Google Shape;1299;p67"/>
          <p:cNvSpPr/>
          <p:nvPr/>
        </p:nvSpPr>
        <p:spPr>
          <a:xfrm>
            <a:off x="2682925" y="393005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COM</a:t>
            </a:r>
            <a:endParaRPr sz="1800" b="1" dirty="0">
              <a:solidFill>
                <a:schemeClr val="lt2"/>
              </a:solidFill>
            </a:endParaRPr>
          </a:p>
        </p:txBody>
      </p:sp>
      <p:sp>
        <p:nvSpPr>
          <p:cNvPr id="1300" name="Google Shape;1300;p67"/>
          <p:cNvSpPr/>
          <p:nvPr/>
        </p:nvSpPr>
        <p:spPr>
          <a:xfrm>
            <a:off x="1848625" y="3930038"/>
            <a:ext cx="834300" cy="336600"/>
          </a:xfrm>
          <a:prstGeom prst="roundRect">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VID</a:t>
            </a:r>
            <a:endParaRPr sz="1800" b="1" dirty="0">
              <a:solidFill>
                <a:schemeClr val="dk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304"/>
        <p:cNvGrpSpPr/>
        <p:nvPr/>
      </p:nvGrpSpPr>
      <p:grpSpPr>
        <a:xfrm>
          <a:off x="0" y="0"/>
          <a:ext cx="0" cy="0"/>
          <a:chOff x="0" y="0"/>
          <a:chExt cx="0" cy="0"/>
        </a:xfrm>
      </p:grpSpPr>
      <p:sp>
        <p:nvSpPr>
          <p:cNvPr id="1305" name="Google Shape;1305;p6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Virtual Machine Cycle</a:t>
            </a:r>
            <a:endParaRPr sz="2400" dirty="0"/>
          </a:p>
        </p:txBody>
      </p:sp>
      <p:sp>
        <p:nvSpPr>
          <p:cNvPr id="1306" name="Google Shape;1306;p68"/>
          <p:cNvSpPr txBox="1">
            <a:spLocks noGrp="1"/>
          </p:cNvSpPr>
          <p:nvPr>
            <p:ph type="body" idx="4294967295"/>
          </p:nvPr>
        </p:nvSpPr>
        <p:spPr>
          <a:xfrm>
            <a:off x="720000" y="1355000"/>
            <a:ext cx="7704000" cy="31248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Break line into columns</a:t>
            </a:r>
            <a:endParaRPr sz="2400" b="1" dirty="0"/>
          </a:p>
          <a:p>
            <a:pPr marL="914400" lvl="1" indent="-381000" algn="l" rtl="0">
              <a:lnSpc>
                <a:spcPct val="115000"/>
              </a:lnSpc>
              <a:spcBef>
                <a:spcPts val="0"/>
              </a:spcBef>
              <a:spcAft>
                <a:spcPts val="0"/>
              </a:spcAft>
              <a:buSzPts val="2400"/>
              <a:buChar char="○"/>
            </a:pPr>
            <a:r>
              <a:rPr lang="en" sz="2400" b="1"/>
              <a:t>VGA</a:t>
            </a:r>
            <a:r>
              <a:rPr lang="en" sz="2400"/>
              <a:t> (31.5 kHz) ~ 192 kHz / </a:t>
            </a:r>
            <a:r>
              <a:rPr lang="en" sz="2400" b="1"/>
              <a:t>6</a:t>
            </a:r>
            <a:endParaRPr sz="2400" b="1" dirty="0"/>
          </a:p>
          <a:p>
            <a:pPr marL="914400" lvl="1" indent="-381000" algn="l" rtl="0">
              <a:lnSpc>
                <a:spcPct val="115000"/>
              </a:lnSpc>
              <a:spcBef>
                <a:spcPts val="0"/>
              </a:spcBef>
              <a:spcAft>
                <a:spcPts val="0"/>
              </a:spcAft>
              <a:buSzPts val="2400"/>
              <a:buChar char="○"/>
            </a:pPr>
            <a:r>
              <a:rPr lang="en" sz="2400" b="1"/>
              <a:t>SVGA</a:t>
            </a:r>
            <a:r>
              <a:rPr lang="en" sz="2400"/>
              <a:t> (37.9 kHz) ~ 192 kHz / </a:t>
            </a:r>
            <a:r>
              <a:rPr lang="en" sz="2400" b="1"/>
              <a:t>5</a:t>
            </a:r>
            <a:endParaRPr sz="2400" b="1" dirty="0"/>
          </a:p>
          <a:p>
            <a:pPr marL="914400" lvl="1" indent="-381000" algn="l" rtl="0">
              <a:lnSpc>
                <a:spcPct val="115000"/>
              </a:lnSpc>
              <a:spcBef>
                <a:spcPts val="0"/>
              </a:spcBef>
              <a:spcAft>
                <a:spcPts val="0"/>
              </a:spcAft>
              <a:buSzPts val="2400"/>
              <a:buChar char="○"/>
            </a:pPr>
            <a:r>
              <a:rPr lang="en" sz="2400" b="1"/>
              <a:t>XGA</a:t>
            </a:r>
            <a:r>
              <a:rPr lang="en" sz="2400"/>
              <a:t> (48.4 kHz) ~ 192 kHz / </a:t>
            </a:r>
            <a:r>
              <a:rPr lang="en" sz="2400" b="1"/>
              <a:t>4</a:t>
            </a:r>
            <a:endParaRPr sz="2400" b="1" dirty="0"/>
          </a:p>
          <a:p>
            <a:pPr marL="457200" lvl="0" indent="-381000" algn="l" rtl="0">
              <a:lnSpc>
                <a:spcPct val="115000"/>
              </a:lnSpc>
              <a:spcBef>
                <a:spcPts val="0"/>
              </a:spcBef>
              <a:spcAft>
                <a:spcPts val="0"/>
              </a:spcAft>
              <a:buSzPts val="2400"/>
              <a:buChar char="●"/>
            </a:pPr>
            <a:r>
              <a:rPr lang="en" sz="2400" b="1"/>
              <a:t>Speed limit</a:t>
            </a:r>
            <a:r>
              <a:rPr lang="en" sz="2400"/>
              <a:t> - 55ns memory = 18 MHz</a:t>
            </a:r>
            <a:endParaRPr sz="2400" dirty="0"/>
          </a:p>
          <a:p>
            <a:pPr marL="457200" lvl="0" indent="-381000" algn="l" rtl="0">
              <a:lnSpc>
                <a:spcPct val="115000"/>
              </a:lnSpc>
              <a:spcBef>
                <a:spcPts val="0"/>
              </a:spcBef>
              <a:spcAft>
                <a:spcPts val="0"/>
              </a:spcAft>
              <a:buSzPts val="2400"/>
              <a:buChar char="●"/>
            </a:pPr>
            <a:r>
              <a:rPr lang="en" sz="2400" b="1"/>
              <a:t>Use 16.5 MHz</a:t>
            </a:r>
            <a:r>
              <a:rPr lang="en" sz="2400"/>
              <a:t> - process cycle = 8.25 MHz</a:t>
            </a:r>
            <a:endParaRPr sz="2400" dirty="0"/>
          </a:p>
          <a:p>
            <a:pPr marL="457200" lvl="0" indent="-381000" algn="l" rtl="0">
              <a:lnSpc>
                <a:spcPct val="115000"/>
              </a:lnSpc>
              <a:spcBef>
                <a:spcPts val="0"/>
              </a:spcBef>
              <a:spcAft>
                <a:spcPts val="0"/>
              </a:spcAft>
              <a:buSzPts val="2400"/>
              <a:buChar char="●"/>
            </a:pPr>
            <a:r>
              <a:rPr lang="en" sz="2400" b="1"/>
              <a:t>43-cycle VMC</a:t>
            </a:r>
            <a:r>
              <a:rPr lang="en" sz="2400"/>
              <a:t> - 191.86 kHz</a:t>
            </a:r>
            <a:endParaRP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0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0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0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0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0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cxnSp>
        <p:nvCxnSpPr>
          <p:cNvPr id="1311" name="Google Shape;1311;p69"/>
          <p:cNvCxnSpPr/>
          <p:nvPr/>
        </p:nvCxnSpPr>
        <p:spPr>
          <a:xfrm rot="10800000">
            <a:off x="2730675" y="1700625"/>
            <a:ext cx="3000" cy="1737900"/>
          </a:xfrm>
          <a:prstGeom prst="straightConnector1">
            <a:avLst/>
          </a:prstGeom>
          <a:noFill/>
          <a:ln w="114300" cap="flat" cmpd="sng">
            <a:solidFill>
              <a:schemeClr val="lt2"/>
            </a:solidFill>
            <a:prstDash val="solid"/>
            <a:round/>
            <a:headEnd type="none" w="med" len="med"/>
            <a:tailEnd type="none" w="med" len="med"/>
          </a:ln>
        </p:spPr>
      </p:cxnSp>
      <p:sp>
        <p:nvSpPr>
          <p:cNvPr id="1312" name="Google Shape;1312;p6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VGA</a:t>
            </a:r>
            <a:endParaRPr dirty="0"/>
          </a:p>
        </p:txBody>
      </p:sp>
      <p:sp>
        <p:nvSpPr>
          <p:cNvPr id="1313" name="Google Shape;1313;p69"/>
          <p:cNvSpPr txBox="1">
            <a:spLocks noGrp="1"/>
          </p:cNvSpPr>
          <p:nvPr>
            <p:ph type="title" idx="4294967295"/>
          </p:nvPr>
        </p:nvSpPr>
        <p:spPr>
          <a:xfrm>
            <a:off x="4572000" y="17127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2</a:t>
            </a:r>
            <a:endParaRPr sz="2000" dirty="0">
              <a:solidFill>
                <a:schemeClr val="lt2"/>
              </a:solidFill>
            </a:endParaRPr>
          </a:p>
        </p:txBody>
      </p:sp>
      <p:sp>
        <p:nvSpPr>
          <p:cNvPr id="1314" name="Google Shape;1314;p69"/>
          <p:cNvSpPr txBox="1">
            <a:spLocks noGrp="1"/>
          </p:cNvSpPr>
          <p:nvPr>
            <p:ph type="title" idx="4294967295"/>
          </p:nvPr>
        </p:nvSpPr>
        <p:spPr>
          <a:xfrm>
            <a:off x="3981000" y="17127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a:t>
            </a:r>
            <a:endParaRPr sz="2000" dirty="0">
              <a:solidFill>
                <a:schemeClr val="lt2"/>
              </a:solidFill>
            </a:endParaRPr>
          </a:p>
        </p:txBody>
      </p:sp>
      <p:sp>
        <p:nvSpPr>
          <p:cNvPr id="1315" name="Google Shape;1315;p69"/>
          <p:cNvSpPr txBox="1">
            <a:spLocks noGrp="1"/>
          </p:cNvSpPr>
          <p:nvPr>
            <p:ph type="title" idx="4294967295"/>
          </p:nvPr>
        </p:nvSpPr>
        <p:spPr>
          <a:xfrm>
            <a:off x="5754000" y="17127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4</a:t>
            </a:r>
            <a:endParaRPr sz="2000" dirty="0">
              <a:solidFill>
                <a:schemeClr val="lt2"/>
              </a:solidFill>
            </a:endParaRPr>
          </a:p>
        </p:txBody>
      </p:sp>
      <p:sp>
        <p:nvSpPr>
          <p:cNvPr id="1316" name="Google Shape;1316;p69"/>
          <p:cNvSpPr txBox="1">
            <a:spLocks noGrp="1"/>
          </p:cNvSpPr>
          <p:nvPr>
            <p:ph type="title" idx="4294967295"/>
          </p:nvPr>
        </p:nvSpPr>
        <p:spPr>
          <a:xfrm>
            <a:off x="5163000" y="17127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3</a:t>
            </a:r>
            <a:endParaRPr sz="2000" dirty="0">
              <a:solidFill>
                <a:schemeClr val="lt2"/>
              </a:solidFill>
            </a:endParaRPr>
          </a:p>
        </p:txBody>
      </p:sp>
      <p:sp>
        <p:nvSpPr>
          <p:cNvPr id="1317" name="Google Shape;1317;p69"/>
          <p:cNvSpPr txBox="1">
            <a:spLocks noGrp="1"/>
          </p:cNvSpPr>
          <p:nvPr>
            <p:ph type="title" idx="4294967295"/>
          </p:nvPr>
        </p:nvSpPr>
        <p:spPr>
          <a:xfrm>
            <a:off x="3390000" y="22854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5</a:t>
            </a:r>
            <a:endParaRPr sz="2000" dirty="0">
              <a:solidFill>
                <a:schemeClr val="lt2"/>
              </a:solidFill>
            </a:endParaRPr>
          </a:p>
        </p:txBody>
      </p:sp>
      <p:sp>
        <p:nvSpPr>
          <p:cNvPr id="1318" name="Google Shape;1318;p69"/>
          <p:cNvSpPr txBox="1">
            <a:spLocks noGrp="1"/>
          </p:cNvSpPr>
          <p:nvPr>
            <p:ph type="title" idx="4294967295"/>
          </p:nvPr>
        </p:nvSpPr>
        <p:spPr>
          <a:xfrm>
            <a:off x="4572000" y="22854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7</a:t>
            </a:r>
            <a:endParaRPr sz="2000" dirty="0">
              <a:solidFill>
                <a:schemeClr val="lt2"/>
              </a:solidFill>
            </a:endParaRPr>
          </a:p>
        </p:txBody>
      </p:sp>
      <p:sp>
        <p:nvSpPr>
          <p:cNvPr id="1319" name="Google Shape;1319;p69"/>
          <p:cNvSpPr txBox="1">
            <a:spLocks noGrp="1"/>
          </p:cNvSpPr>
          <p:nvPr>
            <p:ph type="title" idx="4294967295"/>
          </p:nvPr>
        </p:nvSpPr>
        <p:spPr>
          <a:xfrm>
            <a:off x="3981000" y="22854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6</a:t>
            </a:r>
            <a:endParaRPr sz="2000" dirty="0">
              <a:solidFill>
                <a:schemeClr val="lt2"/>
              </a:solidFill>
            </a:endParaRPr>
          </a:p>
        </p:txBody>
      </p:sp>
      <p:sp>
        <p:nvSpPr>
          <p:cNvPr id="1320" name="Google Shape;1320;p69"/>
          <p:cNvSpPr txBox="1">
            <a:spLocks noGrp="1"/>
          </p:cNvSpPr>
          <p:nvPr>
            <p:ph type="title" idx="4294967295"/>
          </p:nvPr>
        </p:nvSpPr>
        <p:spPr>
          <a:xfrm>
            <a:off x="5754000" y="22854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9</a:t>
            </a:r>
            <a:endParaRPr sz="2000" dirty="0">
              <a:solidFill>
                <a:schemeClr val="lt2"/>
              </a:solidFill>
            </a:endParaRPr>
          </a:p>
        </p:txBody>
      </p:sp>
      <p:sp>
        <p:nvSpPr>
          <p:cNvPr id="1321" name="Google Shape;1321;p69"/>
          <p:cNvSpPr txBox="1">
            <a:spLocks noGrp="1"/>
          </p:cNvSpPr>
          <p:nvPr>
            <p:ph type="title" idx="4294967295"/>
          </p:nvPr>
        </p:nvSpPr>
        <p:spPr>
          <a:xfrm>
            <a:off x="5163000" y="22854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8</a:t>
            </a:r>
            <a:endParaRPr sz="2000" dirty="0">
              <a:solidFill>
                <a:schemeClr val="lt2"/>
              </a:solidFill>
            </a:endParaRPr>
          </a:p>
        </p:txBody>
      </p:sp>
      <p:sp>
        <p:nvSpPr>
          <p:cNvPr id="1322" name="Google Shape;1322;p69"/>
          <p:cNvSpPr txBox="1">
            <a:spLocks noGrp="1"/>
          </p:cNvSpPr>
          <p:nvPr>
            <p:ph type="title" idx="4294967295"/>
          </p:nvPr>
        </p:nvSpPr>
        <p:spPr>
          <a:xfrm>
            <a:off x="3390000" y="28581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10</a:t>
            </a:r>
            <a:endParaRPr sz="2000" dirty="0">
              <a:solidFill>
                <a:schemeClr val="lt2"/>
              </a:solidFill>
            </a:endParaRPr>
          </a:p>
        </p:txBody>
      </p:sp>
      <p:sp>
        <p:nvSpPr>
          <p:cNvPr id="1323" name="Google Shape;1323;p69"/>
          <p:cNvSpPr txBox="1">
            <a:spLocks noGrp="1"/>
          </p:cNvSpPr>
          <p:nvPr>
            <p:ph type="title" idx="4294967295"/>
          </p:nvPr>
        </p:nvSpPr>
        <p:spPr>
          <a:xfrm>
            <a:off x="4572000" y="28581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12</a:t>
            </a:r>
            <a:endParaRPr sz="2000" dirty="0">
              <a:solidFill>
                <a:schemeClr val="lt2"/>
              </a:solidFill>
            </a:endParaRPr>
          </a:p>
        </p:txBody>
      </p:sp>
      <p:sp>
        <p:nvSpPr>
          <p:cNvPr id="1324" name="Google Shape;1324;p69"/>
          <p:cNvSpPr txBox="1">
            <a:spLocks noGrp="1"/>
          </p:cNvSpPr>
          <p:nvPr>
            <p:ph type="title" idx="4294967295"/>
          </p:nvPr>
        </p:nvSpPr>
        <p:spPr>
          <a:xfrm>
            <a:off x="3981000" y="28581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11</a:t>
            </a:r>
            <a:endParaRPr sz="2000" dirty="0">
              <a:solidFill>
                <a:schemeClr val="lt2"/>
              </a:solidFill>
            </a:endParaRPr>
          </a:p>
        </p:txBody>
      </p:sp>
      <p:sp>
        <p:nvSpPr>
          <p:cNvPr id="1325" name="Google Shape;1325;p69"/>
          <p:cNvSpPr txBox="1">
            <a:spLocks noGrp="1"/>
          </p:cNvSpPr>
          <p:nvPr>
            <p:ph type="title" idx="4294967295"/>
          </p:nvPr>
        </p:nvSpPr>
        <p:spPr>
          <a:xfrm>
            <a:off x="5754000" y="28581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14</a:t>
            </a:r>
            <a:endParaRPr sz="2000" dirty="0">
              <a:solidFill>
                <a:schemeClr val="lt2"/>
              </a:solidFill>
            </a:endParaRPr>
          </a:p>
        </p:txBody>
      </p:sp>
      <p:sp>
        <p:nvSpPr>
          <p:cNvPr id="1326" name="Google Shape;1326;p69"/>
          <p:cNvSpPr txBox="1">
            <a:spLocks noGrp="1"/>
          </p:cNvSpPr>
          <p:nvPr>
            <p:ph type="title" idx="4294967295"/>
          </p:nvPr>
        </p:nvSpPr>
        <p:spPr>
          <a:xfrm>
            <a:off x="5163000" y="28581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13</a:t>
            </a:r>
            <a:endParaRPr sz="2000" dirty="0">
              <a:solidFill>
                <a:schemeClr val="lt2"/>
              </a:solidFill>
            </a:endParaRPr>
          </a:p>
        </p:txBody>
      </p:sp>
      <p:sp>
        <p:nvSpPr>
          <p:cNvPr id="1327" name="Google Shape;1327;p69"/>
          <p:cNvSpPr txBox="1">
            <a:spLocks noGrp="1"/>
          </p:cNvSpPr>
          <p:nvPr>
            <p:ph type="title" idx="4294967295"/>
          </p:nvPr>
        </p:nvSpPr>
        <p:spPr>
          <a:xfrm>
            <a:off x="2799000" y="228540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328" name="Google Shape;1328;p69"/>
          <p:cNvSpPr txBox="1">
            <a:spLocks noGrp="1"/>
          </p:cNvSpPr>
          <p:nvPr>
            <p:ph type="title" idx="4294967295"/>
          </p:nvPr>
        </p:nvSpPr>
        <p:spPr>
          <a:xfrm>
            <a:off x="2799000" y="285810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329" name="Google Shape;1329;p69"/>
          <p:cNvSpPr txBox="1"/>
          <p:nvPr/>
        </p:nvSpPr>
        <p:spPr>
          <a:xfrm>
            <a:off x="719925" y="3760825"/>
            <a:ext cx="7704000" cy="49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600"/>
              </a:spcAft>
              <a:buNone/>
            </a:pPr>
            <a:r>
              <a:rPr lang="en" sz="2000" b="1">
                <a:solidFill>
                  <a:schemeClr val="dk1"/>
                </a:solidFill>
                <a:latin typeface="Cairo"/>
                <a:ea typeface="Cairo"/>
                <a:cs typeface="Cairo"/>
                <a:sym typeface="Cairo"/>
              </a:rPr>
              <a:t>18</a:t>
            </a:r>
            <a:r>
              <a:rPr lang="en" sz="2000">
                <a:solidFill>
                  <a:schemeClr val="dk1"/>
                </a:solidFill>
                <a:latin typeface="Cairo"/>
                <a:ea typeface="Cairo"/>
                <a:cs typeface="Cairo"/>
                <a:sym typeface="Cairo"/>
              </a:rPr>
              <a:t> VMCs/block, </a:t>
            </a:r>
            <a:r>
              <a:rPr lang="en" sz="2000" b="1">
                <a:solidFill>
                  <a:schemeClr val="dk1"/>
                </a:solidFill>
                <a:latin typeface="Cairo"/>
                <a:ea typeface="Cairo"/>
                <a:cs typeface="Cairo"/>
                <a:sym typeface="Cairo"/>
              </a:rPr>
              <a:t>10659</a:t>
            </a:r>
            <a:r>
              <a:rPr lang="en" sz="2000">
                <a:solidFill>
                  <a:schemeClr val="dk1"/>
                </a:solidFill>
                <a:latin typeface="Cairo"/>
                <a:ea typeface="Cairo"/>
                <a:cs typeface="Cairo"/>
                <a:sym typeface="Cairo"/>
              </a:rPr>
              <a:t> blocks/second, </a:t>
            </a:r>
            <a:r>
              <a:rPr lang="en" sz="2000" b="1">
                <a:solidFill>
                  <a:schemeClr val="dk1"/>
                </a:solidFill>
                <a:latin typeface="Cairo"/>
                <a:ea typeface="Cairo"/>
                <a:cs typeface="Cairo"/>
                <a:sym typeface="Cairo"/>
              </a:rPr>
              <a:t>175</a:t>
            </a:r>
            <a:r>
              <a:rPr lang="en" sz="2000">
                <a:solidFill>
                  <a:schemeClr val="dk1"/>
                </a:solidFill>
                <a:latin typeface="Cairo"/>
                <a:ea typeface="Cairo"/>
                <a:cs typeface="Cairo"/>
                <a:sym typeface="Cairo"/>
              </a:rPr>
              <a:t> blocks/frame</a:t>
            </a:r>
            <a:endParaRPr sz="2000" dirty="0">
              <a:latin typeface="Cairo"/>
              <a:ea typeface="Cairo"/>
              <a:cs typeface="Cairo"/>
              <a:sym typeface="Cairo"/>
            </a:endParaRPr>
          </a:p>
        </p:txBody>
      </p:sp>
      <p:sp>
        <p:nvSpPr>
          <p:cNvPr id="1330" name="Google Shape;1330;p69"/>
          <p:cNvSpPr txBox="1">
            <a:spLocks noGrp="1"/>
          </p:cNvSpPr>
          <p:nvPr>
            <p:ph type="title" idx="4294967295"/>
          </p:nvPr>
        </p:nvSpPr>
        <p:spPr>
          <a:xfrm>
            <a:off x="3390000" y="171270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B</a:t>
            </a:r>
            <a:endParaRPr sz="2400" dirty="0">
              <a:solidFill>
                <a:schemeClr val="dk2"/>
              </a:solidFill>
            </a:endParaRPr>
          </a:p>
        </p:txBody>
      </p:sp>
      <p:sp>
        <p:nvSpPr>
          <p:cNvPr id="1331" name="Google Shape;1331;p69"/>
          <p:cNvSpPr txBox="1">
            <a:spLocks noGrp="1"/>
          </p:cNvSpPr>
          <p:nvPr>
            <p:ph type="title" idx="4294967295"/>
          </p:nvPr>
        </p:nvSpPr>
        <p:spPr>
          <a:xfrm>
            <a:off x="2799000" y="1712700"/>
            <a:ext cx="591000" cy="572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332" name="Google Shape;1332;p69"/>
          <p:cNvSpPr/>
          <p:nvPr/>
        </p:nvSpPr>
        <p:spPr>
          <a:xfrm>
            <a:off x="2799000" y="1712700"/>
            <a:ext cx="1182000" cy="5727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336"/>
        <p:cNvGrpSpPr/>
        <p:nvPr/>
      </p:nvGrpSpPr>
      <p:grpSpPr>
        <a:xfrm>
          <a:off x="0" y="0"/>
          <a:ext cx="0" cy="0"/>
          <a:chOff x="0" y="0"/>
          <a:chExt cx="0" cy="0"/>
        </a:xfrm>
      </p:grpSpPr>
      <p:sp>
        <p:nvSpPr>
          <p:cNvPr id="1337" name="Google Shape;1337;p7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SVGA</a:t>
            </a:r>
            <a:endParaRPr dirty="0"/>
          </a:p>
        </p:txBody>
      </p:sp>
      <p:sp>
        <p:nvSpPr>
          <p:cNvPr id="1338" name="Google Shape;1338;p70"/>
          <p:cNvSpPr txBox="1">
            <a:spLocks noGrp="1"/>
          </p:cNvSpPr>
          <p:nvPr>
            <p:ph type="title" idx="4294967295"/>
          </p:nvPr>
        </p:nvSpPr>
        <p:spPr>
          <a:xfrm>
            <a:off x="4867500" y="13501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2</a:t>
            </a:r>
            <a:endParaRPr sz="2000" dirty="0">
              <a:solidFill>
                <a:schemeClr val="lt2"/>
              </a:solidFill>
            </a:endParaRPr>
          </a:p>
        </p:txBody>
      </p:sp>
      <p:sp>
        <p:nvSpPr>
          <p:cNvPr id="1339" name="Google Shape;1339;p70"/>
          <p:cNvSpPr txBox="1">
            <a:spLocks noGrp="1"/>
          </p:cNvSpPr>
          <p:nvPr>
            <p:ph type="title" idx="4294967295"/>
          </p:nvPr>
        </p:nvSpPr>
        <p:spPr>
          <a:xfrm>
            <a:off x="4276500" y="13501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a:t>
            </a:r>
            <a:endParaRPr sz="2000" dirty="0">
              <a:solidFill>
                <a:schemeClr val="lt2"/>
              </a:solidFill>
            </a:endParaRPr>
          </a:p>
        </p:txBody>
      </p:sp>
      <p:sp>
        <p:nvSpPr>
          <p:cNvPr id="1340" name="Google Shape;1340;p70"/>
          <p:cNvSpPr txBox="1">
            <a:spLocks noGrp="1"/>
          </p:cNvSpPr>
          <p:nvPr>
            <p:ph type="title" idx="4294967295"/>
          </p:nvPr>
        </p:nvSpPr>
        <p:spPr>
          <a:xfrm>
            <a:off x="5458500" y="13501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3</a:t>
            </a:r>
            <a:endParaRPr sz="2000" dirty="0">
              <a:solidFill>
                <a:schemeClr val="lt2"/>
              </a:solidFill>
            </a:endParaRPr>
          </a:p>
        </p:txBody>
      </p:sp>
      <p:sp>
        <p:nvSpPr>
          <p:cNvPr id="1341" name="Google Shape;1341;p70"/>
          <p:cNvSpPr txBox="1">
            <a:spLocks noGrp="1"/>
          </p:cNvSpPr>
          <p:nvPr>
            <p:ph type="title" idx="4294967295"/>
          </p:nvPr>
        </p:nvSpPr>
        <p:spPr>
          <a:xfrm>
            <a:off x="3685500" y="19228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4</a:t>
            </a:r>
            <a:endParaRPr sz="2000" dirty="0">
              <a:solidFill>
                <a:schemeClr val="lt2"/>
              </a:solidFill>
            </a:endParaRPr>
          </a:p>
        </p:txBody>
      </p:sp>
      <p:sp>
        <p:nvSpPr>
          <p:cNvPr id="1342" name="Google Shape;1342;p70"/>
          <p:cNvSpPr txBox="1">
            <a:spLocks noGrp="1"/>
          </p:cNvSpPr>
          <p:nvPr>
            <p:ph type="title" idx="4294967295"/>
          </p:nvPr>
        </p:nvSpPr>
        <p:spPr>
          <a:xfrm>
            <a:off x="4867500" y="19228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6</a:t>
            </a:r>
            <a:endParaRPr sz="2000" dirty="0">
              <a:solidFill>
                <a:schemeClr val="lt2"/>
              </a:solidFill>
            </a:endParaRPr>
          </a:p>
        </p:txBody>
      </p:sp>
      <p:sp>
        <p:nvSpPr>
          <p:cNvPr id="1343" name="Google Shape;1343;p70"/>
          <p:cNvSpPr txBox="1">
            <a:spLocks noGrp="1"/>
          </p:cNvSpPr>
          <p:nvPr>
            <p:ph type="title" idx="4294967295"/>
          </p:nvPr>
        </p:nvSpPr>
        <p:spPr>
          <a:xfrm>
            <a:off x="4276500" y="19228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5</a:t>
            </a:r>
            <a:endParaRPr sz="2000" dirty="0">
              <a:solidFill>
                <a:schemeClr val="lt2"/>
              </a:solidFill>
            </a:endParaRPr>
          </a:p>
        </p:txBody>
      </p:sp>
      <p:sp>
        <p:nvSpPr>
          <p:cNvPr id="1344" name="Google Shape;1344;p70"/>
          <p:cNvSpPr txBox="1">
            <a:spLocks noGrp="1"/>
          </p:cNvSpPr>
          <p:nvPr>
            <p:ph type="title" idx="4294967295"/>
          </p:nvPr>
        </p:nvSpPr>
        <p:spPr>
          <a:xfrm>
            <a:off x="5458500" y="19228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7</a:t>
            </a:r>
            <a:endParaRPr sz="2000" dirty="0">
              <a:solidFill>
                <a:schemeClr val="lt2"/>
              </a:solidFill>
            </a:endParaRPr>
          </a:p>
        </p:txBody>
      </p:sp>
      <p:sp>
        <p:nvSpPr>
          <p:cNvPr id="1345" name="Google Shape;1345;p70"/>
          <p:cNvSpPr txBox="1">
            <a:spLocks noGrp="1"/>
          </p:cNvSpPr>
          <p:nvPr>
            <p:ph type="title" idx="4294967295"/>
          </p:nvPr>
        </p:nvSpPr>
        <p:spPr>
          <a:xfrm>
            <a:off x="3685500" y="24955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8</a:t>
            </a:r>
            <a:endParaRPr sz="2000" dirty="0">
              <a:solidFill>
                <a:schemeClr val="lt2"/>
              </a:solidFill>
            </a:endParaRPr>
          </a:p>
        </p:txBody>
      </p:sp>
      <p:sp>
        <p:nvSpPr>
          <p:cNvPr id="1346" name="Google Shape;1346;p70"/>
          <p:cNvSpPr txBox="1">
            <a:spLocks noGrp="1"/>
          </p:cNvSpPr>
          <p:nvPr>
            <p:ph type="title" idx="4294967295"/>
          </p:nvPr>
        </p:nvSpPr>
        <p:spPr>
          <a:xfrm>
            <a:off x="4867500" y="24955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10</a:t>
            </a:r>
            <a:endParaRPr sz="2000" dirty="0">
              <a:solidFill>
                <a:schemeClr val="lt2"/>
              </a:solidFill>
            </a:endParaRPr>
          </a:p>
        </p:txBody>
      </p:sp>
      <p:sp>
        <p:nvSpPr>
          <p:cNvPr id="1347" name="Google Shape;1347;p70"/>
          <p:cNvSpPr txBox="1">
            <a:spLocks noGrp="1"/>
          </p:cNvSpPr>
          <p:nvPr>
            <p:ph type="title" idx="4294967295"/>
          </p:nvPr>
        </p:nvSpPr>
        <p:spPr>
          <a:xfrm>
            <a:off x="4276500" y="24955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9</a:t>
            </a:r>
            <a:endParaRPr sz="2000" dirty="0">
              <a:solidFill>
                <a:schemeClr val="lt2"/>
              </a:solidFill>
            </a:endParaRPr>
          </a:p>
        </p:txBody>
      </p:sp>
      <p:sp>
        <p:nvSpPr>
          <p:cNvPr id="1348" name="Google Shape;1348;p70"/>
          <p:cNvSpPr txBox="1">
            <a:spLocks noGrp="1"/>
          </p:cNvSpPr>
          <p:nvPr>
            <p:ph type="title" idx="4294967295"/>
          </p:nvPr>
        </p:nvSpPr>
        <p:spPr>
          <a:xfrm>
            <a:off x="5458500" y="24955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11</a:t>
            </a:r>
            <a:endParaRPr sz="2000" dirty="0">
              <a:solidFill>
                <a:schemeClr val="lt2"/>
              </a:solidFill>
            </a:endParaRPr>
          </a:p>
        </p:txBody>
      </p:sp>
      <p:sp>
        <p:nvSpPr>
          <p:cNvPr id="1349" name="Google Shape;1349;p70"/>
          <p:cNvSpPr txBox="1">
            <a:spLocks noGrp="1"/>
          </p:cNvSpPr>
          <p:nvPr>
            <p:ph type="title" idx="4294967295"/>
          </p:nvPr>
        </p:nvSpPr>
        <p:spPr>
          <a:xfrm>
            <a:off x="3094500" y="192285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350" name="Google Shape;1350;p70"/>
          <p:cNvSpPr txBox="1">
            <a:spLocks noGrp="1"/>
          </p:cNvSpPr>
          <p:nvPr>
            <p:ph type="title" idx="4294967295"/>
          </p:nvPr>
        </p:nvSpPr>
        <p:spPr>
          <a:xfrm>
            <a:off x="3094500" y="249555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351" name="Google Shape;1351;p70"/>
          <p:cNvSpPr txBox="1">
            <a:spLocks noGrp="1"/>
          </p:cNvSpPr>
          <p:nvPr>
            <p:ph type="title" idx="4294967295"/>
          </p:nvPr>
        </p:nvSpPr>
        <p:spPr>
          <a:xfrm>
            <a:off x="3685500" y="30682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12</a:t>
            </a:r>
            <a:endParaRPr sz="2000" dirty="0">
              <a:solidFill>
                <a:schemeClr val="lt2"/>
              </a:solidFill>
            </a:endParaRPr>
          </a:p>
        </p:txBody>
      </p:sp>
      <p:sp>
        <p:nvSpPr>
          <p:cNvPr id="1352" name="Google Shape;1352;p70"/>
          <p:cNvSpPr txBox="1">
            <a:spLocks noGrp="1"/>
          </p:cNvSpPr>
          <p:nvPr>
            <p:ph type="title" idx="4294967295"/>
          </p:nvPr>
        </p:nvSpPr>
        <p:spPr>
          <a:xfrm>
            <a:off x="4867500" y="30682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14</a:t>
            </a:r>
            <a:endParaRPr sz="2000" dirty="0">
              <a:solidFill>
                <a:schemeClr val="lt2"/>
              </a:solidFill>
            </a:endParaRPr>
          </a:p>
        </p:txBody>
      </p:sp>
      <p:sp>
        <p:nvSpPr>
          <p:cNvPr id="1353" name="Google Shape;1353;p70"/>
          <p:cNvSpPr txBox="1">
            <a:spLocks noGrp="1"/>
          </p:cNvSpPr>
          <p:nvPr>
            <p:ph type="title" idx="4294967295"/>
          </p:nvPr>
        </p:nvSpPr>
        <p:spPr>
          <a:xfrm>
            <a:off x="4276500" y="30682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13</a:t>
            </a:r>
            <a:endParaRPr sz="2000" dirty="0">
              <a:solidFill>
                <a:schemeClr val="lt2"/>
              </a:solidFill>
            </a:endParaRPr>
          </a:p>
        </p:txBody>
      </p:sp>
      <p:sp>
        <p:nvSpPr>
          <p:cNvPr id="1354" name="Google Shape;1354;p70"/>
          <p:cNvSpPr txBox="1">
            <a:spLocks noGrp="1"/>
          </p:cNvSpPr>
          <p:nvPr>
            <p:ph type="title" idx="4294967295"/>
          </p:nvPr>
        </p:nvSpPr>
        <p:spPr>
          <a:xfrm>
            <a:off x="5458500" y="30682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15</a:t>
            </a:r>
            <a:endParaRPr sz="2000" dirty="0">
              <a:solidFill>
                <a:schemeClr val="lt2"/>
              </a:solidFill>
            </a:endParaRPr>
          </a:p>
        </p:txBody>
      </p:sp>
      <p:sp>
        <p:nvSpPr>
          <p:cNvPr id="1355" name="Google Shape;1355;p70"/>
          <p:cNvSpPr txBox="1">
            <a:spLocks noGrp="1"/>
          </p:cNvSpPr>
          <p:nvPr>
            <p:ph type="title" idx="4294967295"/>
          </p:nvPr>
        </p:nvSpPr>
        <p:spPr>
          <a:xfrm>
            <a:off x="3094500" y="306825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356" name="Google Shape;1356;p70"/>
          <p:cNvSpPr txBox="1"/>
          <p:nvPr/>
        </p:nvSpPr>
        <p:spPr>
          <a:xfrm>
            <a:off x="720000" y="3760825"/>
            <a:ext cx="7704000" cy="49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600"/>
              </a:spcAft>
              <a:buNone/>
            </a:pPr>
            <a:r>
              <a:rPr lang="en" sz="2000" b="1">
                <a:solidFill>
                  <a:schemeClr val="dk1"/>
                </a:solidFill>
                <a:latin typeface="Cairo"/>
                <a:ea typeface="Cairo"/>
                <a:cs typeface="Cairo"/>
                <a:sym typeface="Cairo"/>
              </a:rPr>
              <a:t>20</a:t>
            </a:r>
            <a:r>
              <a:rPr lang="en" sz="2000">
                <a:solidFill>
                  <a:schemeClr val="dk1"/>
                </a:solidFill>
                <a:latin typeface="Cairo"/>
                <a:ea typeface="Cairo"/>
                <a:cs typeface="Cairo"/>
                <a:sym typeface="Cairo"/>
              </a:rPr>
              <a:t> VMCs/block, </a:t>
            </a:r>
            <a:r>
              <a:rPr lang="en" sz="2000" b="1">
                <a:solidFill>
                  <a:schemeClr val="dk1"/>
                </a:solidFill>
                <a:latin typeface="Cairo"/>
                <a:ea typeface="Cairo"/>
                <a:cs typeface="Cairo"/>
                <a:sym typeface="Cairo"/>
              </a:rPr>
              <a:t>9593</a:t>
            </a:r>
            <a:r>
              <a:rPr lang="en" sz="2000">
                <a:solidFill>
                  <a:schemeClr val="dk1"/>
                </a:solidFill>
                <a:latin typeface="Cairo"/>
                <a:ea typeface="Cairo"/>
                <a:cs typeface="Cairo"/>
                <a:sym typeface="Cairo"/>
              </a:rPr>
              <a:t> blocks/second, </a:t>
            </a:r>
            <a:r>
              <a:rPr lang="en" sz="2000" b="1">
                <a:solidFill>
                  <a:schemeClr val="dk1"/>
                </a:solidFill>
                <a:latin typeface="Cairo"/>
                <a:ea typeface="Cairo"/>
                <a:cs typeface="Cairo"/>
                <a:sym typeface="Cairo"/>
              </a:rPr>
              <a:t>160</a:t>
            </a:r>
            <a:r>
              <a:rPr lang="en" sz="2000">
                <a:solidFill>
                  <a:schemeClr val="dk1"/>
                </a:solidFill>
                <a:latin typeface="Cairo"/>
                <a:ea typeface="Cairo"/>
                <a:cs typeface="Cairo"/>
                <a:sym typeface="Cairo"/>
              </a:rPr>
              <a:t> blocks/frame</a:t>
            </a:r>
            <a:endParaRPr sz="2000" dirty="0">
              <a:latin typeface="Cairo"/>
              <a:ea typeface="Cairo"/>
              <a:cs typeface="Cairo"/>
              <a:sym typeface="Cairo"/>
            </a:endParaRPr>
          </a:p>
        </p:txBody>
      </p:sp>
      <p:sp>
        <p:nvSpPr>
          <p:cNvPr id="1357" name="Google Shape;1357;p70"/>
          <p:cNvSpPr txBox="1">
            <a:spLocks noGrp="1"/>
          </p:cNvSpPr>
          <p:nvPr>
            <p:ph type="title" idx="4294967295"/>
          </p:nvPr>
        </p:nvSpPr>
        <p:spPr>
          <a:xfrm>
            <a:off x="3685500" y="1350138"/>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B</a:t>
            </a:r>
            <a:endParaRPr sz="2400" dirty="0">
              <a:solidFill>
                <a:schemeClr val="dk2"/>
              </a:solidFill>
            </a:endParaRPr>
          </a:p>
        </p:txBody>
      </p:sp>
      <p:sp>
        <p:nvSpPr>
          <p:cNvPr id="1358" name="Google Shape;1358;p70"/>
          <p:cNvSpPr txBox="1">
            <a:spLocks noGrp="1"/>
          </p:cNvSpPr>
          <p:nvPr>
            <p:ph type="title" idx="4294967295"/>
          </p:nvPr>
        </p:nvSpPr>
        <p:spPr>
          <a:xfrm>
            <a:off x="3094500" y="1350138"/>
            <a:ext cx="591000" cy="572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359" name="Google Shape;1359;p70"/>
          <p:cNvSpPr/>
          <p:nvPr/>
        </p:nvSpPr>
        <p:spPr>
          <a:xfrm>
            <a:off x="3094500" y="1350138"/>
            <a:ext cx="1182000" cy="5727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63"/>
        <p:cNvGrpSpPr/>
        <p:nvPr/>
      </p:nvGrpSpPr>
      <p:grpSpPr>
        <a:xfrm>
          <a:off x="0" y="0"/>
          <a:ext cx="0" cy="0"/>
          <a:chOff x="0" y="0"/>
          <a:chExt cx="0" cy="0"/>
        </a:xfrm>
      </p:grpSpPr>
      <p:sp>
        <p:nvSpPr>
          <p:cNvPr id="1364" name="Google Shape;1364;p7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XGA</a:t>
            </a:r>
            <a:endParaRPr dirty="0"/>
          </a:p>
        </p:txBody>
      </p:sp>
      <p:sp>
        <p:nvSpPr>
          <p:cNvPr id="1365" name="Google Shape;1365;p71"/>
          <p:cNvSpPr txBox="1">
            <a:spLocks noGrp="1"/>
          </p:cNvSpPr>
          <p:nvPr>
            <p:ph type="title" idx="4294967295"/>
          </p:nvPr>
        </p:nvSpPr>
        <p:spPr>
          <a:xfrm>
            <a:off x="5163000" y="13686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2</a:t>
            </a:r>
            <a:endParaRPr sz="2000" dirty="0">
              <a:solidFill>
                <a:schemeClr val="lt2"/>
              </a:solidFill>
            </a:endParaRPr>
          </a:p>
        </p:txBody>
      </p:sp>
      <p:sp>
        <p:nvSpPr>
          <p:cNvPr id="1366" name="Google Shape;1366;p71"/>
          <p:cNvSpPr txBox="1">
            <a:spLocks noGrp="1"/>
          </p:cNvSpPr>
          <p:nvPr>
            <p:ph type="title" idx="4294967295"/>
          </p:nvPr>
        </p:nvSpPr>
        <p:spPr>
          <a:xfrm>
            <a:off x="4572000" y="13686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a:t>
            </a:r>
            <a:endParaRPr sz="2000" dirty="0">
              <a:solidFill>
                <a:schemeClr val="lt2"/>
              </a:solidFill>
            </a:endParaRPr>
          </a:p>
        </p:txBody>
      </p:sp>
      <p:sp>
        <p:nvSpPr>
          <p:cNvPr id="1367" name="Google Shape;1367;p71"/>
          <p:cNvSpPr txBox="1">
            <a:spLocks noGrp="1"/>
          </p:cNvSpPr>
          <p:nvPr>
            <p:ph type="title" idx="4294967295"/>
          </p:nvPr>
        </p:nvSpPr>
        <p:spPr>
          <a:xfrm>
            <a:off x="3981000" y="19413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3</a:t>
            </a:r>
            <a:endParaRPr sz="2000" dirty="0">
              <a:solidFill>
                <a:schemeClr val="lt2"/>
              </a:solidFill>
            </a:endParaRPr>
          </a:p>
        </p:txBody>
      </p:sp>
      <p:sp>
        <p:nvSpPr>
          <p:cNvPr id="1368" name="Google Shape;1368;p71"/>
          <p:cNvSpPr txBox="1">
            <a:spLocks noGrp="1"/>
          </p:cNvSpPr>
          <p:nvPr>
            <p:ph type="title" idx="4294967295"/>
          </p:nvPr>
        </p:nvSpPr>
        <p:spPr>
          <a:xfrm>
            <a:off x="5163000" y="19413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5</a:t>
            </a:r>
            <a:endParaRPr sz="2000" dirty="0">
              <a:solidFill>
                <a:schemeClr val="lt2"/>
              </a:solidFill>
            </a:endParaRPr>
          </a:p>
        </p:txBody>
      </p:sp>
      <p:sp>
        <p:nvSpPr>
          <p:cNvPr id="1369" name="Google Shape;1369;p71"/>
          <p:cNvSpPr txBox="1">
            <a:spLocks noGrp="1"/>
          </p:cNvSpPr>
          <p:nvPr>
            <p:ph type="title" idx="4294967295"/>
          </p:nvPr>
        </p:nvSpPr>
        <p:spPr>
          <a:xfrm>
            <a:off x="4572000" y="19413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4</a:t>
            </a:r>
            <a:endParaRPr sz="2000" dirty="0">
              <a:solidFill>
                <a:schemeClr val="lt2"/>
              </a:solidFill>
            </a:endParaRPr>
          </a:p>
        </p:txBody>
      </p:sp>
      <p:sp>
        <p:nvSpPr>
          <p:cNvPr id="1370" name="Google Shape;1370;p71"/>
          <p:cNvSpPr txBox="1">
            <a:spLocks noGrp="1"/>
          </p:cNvSpPr>
          <p:nvPr>
            <p:ph type="title" idx="4294967295"/>
          </p:nvPr>
        </p:nvSpPr>
        <p:spPr>
          <a:xfrm>
            <a:off x="3981000" y="25140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6</a:t>
            </a:r>
            <a:endParaRPr sz="2000" dirty="0">
              <a:solidFill>
                <a:schemeClr val="lt2"/>
              </a:solidFill>
            </a:endParaRPr>
          </a:p>
        </p:txBody>
      </p:sp>
      <p:sp>
        <p:nvSpPr>
          <p:cNvPr id="1371" name="Google Shape;1371;p71"/>
          <p:cNvSpPr txBox="1">
            <a:spLocks noGrp="1"/>
          </p:cNvSpPr>
          <p:nvPr>
            <p:ph type="title" idx="4294967295"/>
          </p:nvPr>
        </p:nvSpPr>
        <p:spPr>
          <a:xfrm>
            <a:off x="5163000" y="25140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8</a:t>
            </a:r>
            <a:endParaRPr sz="2000" dirty="0">
              <a:solidFill>
                <a:schemeClr val="lt2"/>
              </a:solidFill>
            </a:endParaRPr>
          </a:p>
        </p:txBody>
      </p:sp>
      <p:sp>
        <p:nvSpPr>
          <p:cNvPr id="1372" name="Google Shape;1372;p71"/>
          <p:cNvSpPr txBox="1">
            <a:spLocks noGrp="1"/>
          </p:cNvSpPr>
          <p:nvPr>
            <p:ph type="title" idx="4294967295"/>
          </p:nvPr>
        </p:nvSpPr>
        <p:spPr>
          <a:xfrm>
            <a:off x="4572000" y="25140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7</a:t>
            </a:r>
            <a:endParaRPr sz="2000" dirty="0">
              <a:solidFill>
                <a:schemeClr val="lt2"/>
              </a:solidFill>
            </a:endParaRPr>
          </a:p>
        </p:txBody>
      </p:sp>
      <p:sp>
        <p:nvSpPr>
          <p:cNvPr id="1373" name="Google Shape;1373;p71"/>
          <p:cNvSpPr txBox="1">
            <a:spLocks noGrp="1"/>
          </p:cNvSpPr>
          <p:nvPr>
            <p:ph type="title" idx="4294967295"/>
          </p:nvPr>
        </p:nvSpPr>
        <p:spPr>
          <a:xfrm>
            <a:off x="3390000" y="194130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374" name="Google Shape;1374;p71"/>
          <p:cNvSpPr txBox="1">
            <a:spLocks noGrp="1"/>
          </p:cNvSpPr>
          <p:nvPr>
            <p:ph type="title" idx="4294967295"/>
          </p:nvPr>
        </p:nvSpPr>
        <p:spPr>
          <a:xfrm>
            <a:off x="3390000" y="251400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375" name="Google Shape;1375;p71"/>
          <p:cNvSpPr txBox="1">
            <a:spLocks noGrp="1"/>
          </p:cNvSpPr>
          <p:nvPr>
            <p:ph type="title" idx="4294967295"/>
          </p:nvPr>
        </p:nvSpPr>
        <p:spPr>
          <a:xfrm>
            <a:off x="3981000" y="30867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9</a:t>
            </a:r>
            <a:endParaRPr sz="2000" dirty="0">
              <a:solidFill>
                <a:schemeClr val="lt2"/>
              </a:solidFill>
            </a:endParaRPr>
          </a:p>
        </p:txBody>
      </p:sp>
      <p:sp>
        <p:nvSpPr>
          <p:cNvPr id="1376" name="Google Shape;1376;p71"/>
          <p:cNvSpPr txBox="1">
            <a:spLocks noGrp="1"/>
          </p:cNvSpPr>
          <p:nvPr>
            <p:ph type="title" idx="4294967295"/>
          </p:nvPr>
        </p:nvSpPr>
        <p:spPr>
          <a:xfrm>
            <a:off x="5163000" y="30867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11</a:t>
            </a:r>
            <a:endParaRPr sz="2000" dirty="0">
              <a:solidFill>
                <a:schemeClr val="lt2"/>
              </a:solidFill>
            </a:endParaRPr>
          </a:p>
        </p:txBody>
      </p:sp>
      <p:sp>
        <p:nvSpPr>
          <p:cNvPr id="1377" name="Google Shape;1377;p71"/>
          <p:cNvSpPr txBox="1">
            <a:spLocks noGrp="1"/>
          </p:cNvSpPr>
          <p:nvPr>
            <p:ph type="title" idx="4294967295"/>
          </p:nvPr>
        </p:nvSpPr>
        <p:spPr>
          <a:xfrm>
            <a:off x="4572000" y="30867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10</a:t>
            </a:r>
            <a:endParaRPr sz="2000" dirty="0">
              <a:solidFill>
                <a:schemeClr val="lt2"/>
              </a:solidFill>
            </a:endParaRPr>
          </a:p>
        </p:txBody>
      </p:sp>
      <p:sp>
        <p:nvSpPr>
          <p:cNvPr id="1378" name="Google Shape;1378;p71"/>
          <p:cNvSpPr txBox="1">
            <a:spLocks noGrp="1"/>
          </p:cNvSpPr>
          <p:nvPr>
            <p:ph type="title" idx="4294967295"/>
          </p:nvPr>
        </p:nvSpPr>
        <p:spPr>
          <a:xfrm>
            <a:off x="3390000" y="308670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379" name="Google Shape;1379;p71"/>
          <p:cNvSpPr txBox="1">
            <a:spLocks noGrp="1"/>
          </p:cNvSpPr>
          <p:nvPr>
            <p:ph type="title" idx="4294967295"/>
          </p:nvPr>
        </p:nvSpPr>
        <p:spPr>
          <a:xfrm>
            <a:off x="3981000" y="36594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12</a:t>
            </a:r>
            <a:endParaRPr sz="2000" dirty="0">
              <a:solidFill>
                <a:schemeClr val="lt2"/>
              </a:solidFill>
            </a:endParaRPr>
          </a:p>
        </p:txBody>
      </p:sp>
      <p:sp>
        <p:nvSpPr>
          <p:cNvPr id="1380" name="Google Shape;1380;p71"/>
          <p:cNvSpPr txBox="1">
            <a:spLocks noGrp="1"/>
          </p:cNvSpPr>
          <p:nvPr>
            <p:ph type="title" idx="4294967295"/>
          </p:nvPr>
        </p:nvSpPr>
        <p:spPr>
          <a:xfrm>
            <a:off x="5163000" y="36594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14</a:t>
            </a:r>
            <a:endParaRPr sz="2000" dirty="0">
              <a:solidFill>
                <a:schemeClr val="lt2"/>
              </a:solidFill>
            </a:endParaRPr>
          </a:p>
        </p:txBody>
      </p:sp>
      <p:sp>
        <p:nvSpPr>
          <p:cNvPr id="1381" name="Google Shape;1381;p71"/>
          <p:cNvSpPr txBox="1">
            <a:spLocks noGrp="1"/>
          </p:cNvSpPr>
          <p:nvPr>
            <p:ph type="title" idx="4294967295"/>
          </p:nvPr>
        </p:nvSpPr>
        <p:spPr>
          <a:xfrm>
            <a:off x="4572000" y="365940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13</a:t>
            </a:r>
            <a:endParaRPr sz="2000" dirty="0">
              <a:solidFill>
                <a:schemeClr val="lt2"/>
              </a:solidFill>
            </a:endParaRPr>
          </a:p>
        </p:txBody>
      </p:sp>
      <p:sp>
        <p:nvSpPr>
          <p:cNvPr id="1382" name="Google Shape;1382;p71"/>
          <p:cNvSpPr txBox="1">
            <a:spLocks noGrp="1"/>
          </p:cNvSpPr>
          <p:nvPr>
            <p:ph type="title" idx="4294967295"/>
          </p:nvPr>
        </p:nvSpPr>
        <p:spPr>
          <a:xfrm>
            <a:off x="3390000" y="365940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383" name="Google Shape;1383;p71"/>
          <p:cNvSpPr txBox="1"/>
          <p:nvPr/>
        </p:nvSpPr>
        <p:spPr>
          <a:xfrm>
            <a:off x="5998200" y="2330250"/>
            <a:ext cx="2425800" cy="940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1600"/>
              </a:spcAft>
              <a:buNone/>
            </a:pPr>
            <a:r>
              <a:rPr lang="en" sz="2000" b="1">
                <a:solidFill>
                  <a:schemeClr val="dk1"/>
                </a:solidFill>
                <a:latin typeface="Cairo"/>
                <a:ea typeface="Cairo"/>
                <a:cs typeface="Cairo"/>
                <a:sym typeface="Cairo"/>
              </a:rPr>
              <a:t>20</a:t>
            </a:r>
            <a:r>
              <a:rPr lang="en" sz="2000">
                <a:solidFill>
                  <a:schemeClr val="dk1"/>
                </a:solidFill>
                <a:latin typeface="Cairo"/>
                <a:ea typeface="Cairo"/>
                <a:cs typeface="Cairo"/>
                <a:sym typeface="Cairo"/>
              </a:rPr>
              <a:t> VMCs/block </a:t>
            </a:r>
            <a:r>
              <a:rPr lang="en" sz="2000" b="1">
                <a:solidFill>
                  <a:schemeClr val="dk1"/>
                </a:solidFill>
                <a:latin typeface="Cairo"/>
                <a:ea typeface="Cairo"/>
                <a:cs typeface="Cairo"/>
                <a:sym typeface="Cairo"/>
              </a:rPr>
              <a:t>9593</a:t>
            </a:r>
            <a:r>
              <a:rPr lang="en" sz="2000">
                <a:solidFill>
                  <a:schemeClr val="dk1"/>
                </a:solidFill>
                <a:latin typeface="Cairo"/>
                <a:ea typeface="Cairo"/>
                <a:cs typeface="Cairo"/>
                <a:sym typeface="Cairo"/>
              </a:rPr>
              <a:t> blocks/second</a:t>
            </a:r>
            <a:br>
              <a:rPr lang="en" sz="2000">
                <a:solidFill>
                  <a:schemeClr val="dk1"/>
                </a:solidFill>
                <a:latin typeface="Cairo"/>
                <a:ea typeface="Cairo"/>
                <a:cs typeface="Cairo"/>
                <a:sym typeface="Cairo"/>
              </a:rPr>
            </a:br>
            <a:r>
              <a:rPr lang="en" sz="2000" b="1">
                <a:solidFill>
                  <a:schemeClr val="dk1"/>
                </a:solidFill>
                <a:latin typeface="Cairo"/>
                <a:ea typeface="Cairo"/>
                <a:cs typeface="Cairo"/>
                <a:sym typeface="Cairo"/>
              </a:rPr>
              <a:t>161</a:t>
            </a:r>
            <a:r>
              <a:rPr lang="en" sz="2000">
                <a:solidFill>
                  <a:schemeClr val="dk1"/>
                </a:solidFill>
                <a:latin typeface="Cairo"/>
                <a:ea typeface="Cairo"/>
                <a:cs typeface="Cairo"/>
                <a:sym typeface="Cairo"/>
              </a:rPr>
              <a:t> blocks/frame</a:t>
            </a:r>
            <a:endParaRPr sz="2000" dirty="0">
              <a:latin typeface="Cairo"/>
              <a:ea typeface="Cairo"/>
              <a:cs typeface="Cairo"/>
              <a:sym typeface="Cairo"/>
            </a:endParaRPr>
          </a:p>
        </p:txBody>
      </p:sp>
      <p:sp>
        <p:nvSpPr>
          <p:cNvPr id="1384" name="Google Shape;1384;p71"/>
          <p:cNvSpPr txBox="1">
            <a:spLocks noGrp="1"/>
          </p:cNvSpPr>
          <p:nvPr>
            <p:ph type="title" idx="4294967295"/>
          </p:nvPr>
        </p:nvSpPr>
        <p:spPr>
          <a:xfrm>
            <a:off x="3981000" y="136860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B</a:t>
            </a:r>
            <a:endParaRPr sz="2400" dirty="0">
              <a:solidFill>
                <a:schemeClr val="dk2"/>
              </a:solidFill>
            </a:endParaRPr>
          </a:p>
        </p:txBody>
      </p:sp>
      <p:sp>
        <p:nvSpPr>
          <p:cNvPr id="1385" name="Google Shape;1385;p71"/>
          <p:cNvSpPr txBox="1">
            <a:spLocks noGrp="1"/>
          </p:cNvSpPr>
          <p:nvPr>
            <p:ph type="title" idx="4294967295"/>
          </p:nvPr>
        </p:nvSpPr>
        <p:spPr>
          <a:xfrm>
            <a:off x="3390000" y="1368600"/>
            <a:ext cx="591000" cy="572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386" name="Google Shape;1386;p71"/>
          <p:cNvSpPr/>
          <p:nvPr/>
        </p:nvSpPr>
        <p:spPr>
          <a:xfrm>
            <a:off x="3390000" y="1368600"/>
            <a:ext cx="1182000" cy="5727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390"/>
        <p:cNvGrpSpPr/>
        <p:nvPr/>
      </p:nvGrpSpPr>
      <p:grpSpPr>
        <a:xfrm>
          <a:off x="0" y="0"/>
          <a:ext cx="0" cy="0"/>
          <a:chOff x="0" y="0"/>
          <a:chExt cx="0" cy="0"/>
        </a:xfrm>
      </p:grpSpPr>
      <p:sp>
        <p:nvSpPr>
          <p:cNvPr id="1391" name="Google Shape;1391;p7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Virtual Machine State</a:t>
            </a:r>
            <a:endParaRPr sz="2400" dirty="0"/>
          </a:p>
        </p:txBody>
      </p:sp>
      <p:sp>
        <p:nvSpPr>
          <p:cNvPr id="1392" name="Google Shape;1392;p72"/>
          <p:cNvSpPr txBox="1">
            <a:spLocks noGrp="1"/>
          </p:cNvSpPr>
          <p:nvPr>
            <p:ph type="title" idx="4294967295"/>
          </p:nvPr>
        </p:nvSpPr>
        <p:spPr>
          <a:xfrm>
            <a:off x="5105400" y="1619275"/>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EXT</a:t>
            </a:r>
            <a:endParaRPr sz="1800" dirty="0">
              <a:solidFill>
                <a:schemeClr val="dk2"/>
              </a:solidFill>
              <a:latin typeface="Cairo"/>
              <a:ea typeface="Cairo"/>
              <a:cs typeface="Cairo"/>
              <a:sym typeface="Cairo"/>
            </a:endParaRPr>
          </a:p>
        </p:txBody>
      </p:sp>
      <p:sp>
        <p:nvSpPr>
          <p:cNvPr id="1393" name="Google Shape;1393;p72"/>
          <p:cNvSpPr txBox="1">
            <a:spLocks noGrp="1"/>
          </p:cNvSpPr>
          <p:nvPr>
            <p:ph type="title" idx="4294967295"/>
          </p:nvPr>
        </p:nvSpPr>
        <p:spPr>
          <a:xfrm>
            <a:off x="5696400" y="1619275"/>
            <a:ext cx="1773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latin typeface="Cairo"/>
                <a:ea typeface="Cairo"/>
                <a:cs typeface="Cairo"/>
                <a:sym typeface="Cairo"/>
              </a:rPr>
              <a:t>CYCLE</a:t>
            </a:r>
            <a:endParaRPr sz="2400" dirty="0">
              <a:solidFill>
                <a:schemeClr val="lt2"/>
              </a:solidFill>
              <a:latin typeface="Cairo"/>
              <a:ea typeface="Cairo"/>
              <a:cs typeface="Cairo"/>
              <a:sym typeface="Cairo"/>
            </a:endParaRPr>
          </a:p>
        </p:txBody>
      </p:sp>
      <p:sp>
        <p:nvSpPr>
          <p:cNvPr id="1394" name="Google Shape;1394;p72"/>
          <p:cNvSpPr txBox="1">
            <a:spLocks noGrp="1"/>
          </p:cNvSpPr>
          <p:nvPr>
            <p:ph type="title" idx="4294967295"/>
          </p:nvPr>
        </p:nvSpPr>
        <p:spPr>
          <a:xfrm>
            <a:off x="2754900" y="1619275"/>
            <a:ext cx="2364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latin typeface="Cairo"/>
                <a:ea typeface="Cairo"/>
                <a:cs typeface="Cairo"/>
                <a:sym typeface="Cairo"/>
              </a:rPr>
              <a:t>MODE LINE</a:t>
            </a:r>
            <a:endParaRPr sz="2400" dirty="0">
              <a:latin typeface="Cairo"/>
              <a:ea typeface="Cairo"/>
              <a:cs typeface="Cairo"/>
              <a:sym typeface="Cairo"/>
            </a:endParaRPr>
          </a:p>
        </p:txBody>
      </p:sp>
      <p:sp>
        <p:nvSpPr>
          <p:cNvPr id="1395" name="Google Shape;1395;p72"/>
          <p:cNvSpPr txBox="1"/>
          <p:nvPr/>
        </p:nvSpPr>
        <p:spPr>
          <a:xfrm>
            <a:off x="941400" y="1542450"/>
            <a:ext cx="1637400" cy="738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800" b="1">
                <a:solidFill>
                  <a:schemeClr val="lt2"/>
                </a:solidFill>
                <a:latin typeface="Michroma"/>
                <a:ea typeface="Michroma"/>
                <a:cs typeface="Michroma"/>
                <a:sym typeface="Michroma"/>
              </a:rPr>
              <a:t>VMS BYTE</a:t>
            </a:r>
            <a:endParaRPr sz="1800" b="1" dirty="0">
              <a:solidFill>
                <a:schemeClr val="lt2"/>
              </a:solidFill>
              <a:latin typeface="Michroma"/>
              <a:ea typeface="Michroma"/>
              <a:cs typeface="Michroma"/>
              <a:sym typeface="Michroma"/>
            </a:endParaRPr>
          </a:p>
        </p:txBody>
      </p:sp>
      <p:sp>
        <p:nvSpPr>
          <p:cNvPr id="1396" name="Google Shape;1396;p72"/>
          <p:cNvSpPr txBox="1"/>
          <p:nvPr/>
        </p:nvSpPr>
        <p:spPr>
          <a:xfrm>
            <a:off x="2551450" y="2281350"/>
            <a:ext cx="5385300" cy="1755600"/>
          </a:xfrm>
          <a:prstGeom prst="rect">
            <a:avLst/>
          </a:prstGeom>
          <a:noFill/>
          <a:ln>
            <a:noFill/>
          </a:ln>
        </p:spPr>
        <p:txBody>
          <a:bodyPr spcFirstLastPara="1" wrap="square" lIns="91425" tIns="91425" rIns="91425" bIns="91425" anchor="ctr" anchorCtr="0">
            <a:noAutofit/>
          </a:bodyPr>
          <a:lstStyle/>
          <a:p>
            <a:pPr marL="457200" lvl="0" indent="0" algn="l" rtl="0">
              <a:lnSpc>
                <a:spcPct val="100000"/>
              </a:lnSpc>
              <a:spcBef>
                <a:spcPts val="0"/>
              </a:spcBef>
              <a:spcAft>
                <a:spcPts val="0"/>
              </a:spcAft>
              <a:buNone/>
            </a:pPr>
            <a:r>
              <a:rPr lang="en" sz="2000" b="1">
                <a:solidFill>
                  <a:schemeClr val="dk1"/>
                </a:solidFill>
                <a:latin typeface="Courier New"/>
                <a:ea typeface="Courier New"/>
                <a:cs typeface="Courier New"/>
                <a:sym typeface="Courier New"/>
              </a:rPr>
              <a:t>Line count       Column Count</a:t>
            </a:r>
            <a:endParaRPr sz="2000" b="1" dirty="0">
              <a:solidFill>
                <a:schemeClr val="dk1"/>
              </a:solidFill>
              <a:latin typeface="Courier New"/>
              <a:ea typeface="Courier New"/>
              <a:cs typeface="Courier New"/>
              <a:sym typeface="Courier New"/>
            </a:endParaRPr>
          </a:p>
          <a:p>
            <a:pPr marL="457200" lvl="0" indent="-355600" algn="l" rtl="0">
              <a:lnSpc>
                <a:spcPct val="100000"/>
              </a:lnSpc>
              <a:spcBef>
                <a:spcPts val="1600"/>
              </a:spcBef>
              <a:spcAft>
                <a:spcPts val="0"/>
              </a:spcAft>
              <a:buClr>
                <a:schemeClr val="dk1"/>
              </a:buClr>
              <a:buSzPts val="2000"/>
              <a:buFont typeface="Courier New"/>
              <a:buChar char="●"/>
            </a:pPr>
            <a:r>
              <a:rPr lang="en" sz="2000" b="1">
                <a:solidFill>
                  <a:schemeClr val="dk1"/>
                </a:solidFill>
                <a:latin typeface="Courier New"/>
                <a:ea typeface="Courier New"/>
                <a:cs typeface="Courier New"/>
                <a:sym typeface="Courier New"/>
              </a:rPr>
              <a:t>0,1,2            0,1,2,3,4,5</a:t>
            </a:r>
            <a:endParaRPr sz="2000" b="1" dirty="0">
              <a:solidFill>
                <a:schemeClr val="dk1"/>
              </a:solidFill>
              <a:latin typeface="Courier New"/>
              <a:ea typeface="Courier New"/>
              <a:cs typeface="Courier New"/>
              <a:sym typeface="Courier New"/>
            </a:endParaRPr>
          </a:p>
          <a:p>
            <a:pPr marL="457200" lvl="0" indent="-355600" algn="l" rtl="0">
              <a:lnSpc>
                <a:spcPct val="100000"/>
              </a:lnSpc>
              <a:spcBef>
                <a:spcPts val="0"/>
              </a:spcBef>
              <a:spcAft>
                <a:spcPts val="0"/>
              </a:spcAft>
              <a:buClr>
                <a:schemeClr val="dk1"/>
              </a:buClr>
              <a:buSzPts val="2000"/>
              <a:buFont typeface="Courier New"/>
              <a:buChar char="●"/>
            </a:pPr>
            <a:r>
              <a:rPr lang="en" sz="2000" b="1">
                <a:solidFill>
                  <a:schemeClr val="dk1"/>
                </a:solidFill>
                <a:latin typeface="Courier New"/>
                <a:ea typeface="Courier New"/>
                <a:cs typeface="Courier New"/>
                <a:sym typeface="Courier New"/>
              </a:rPr>
              <a:t>3,4,5,6          0,1,2,3,4</a:t>
            </a:r>
            <a:endParaRPr sz="2000" b="1" dirty="0">
              <a:solidFill>
                <a:schemeClr val="dk1"/>
              </a:solidFill>
              <a:latin typeface="Courier New"/>
              <a:ea typeface="Courier New"/>
              <a:cs typeface="Courier New"/>
              <a:sym typeface="Courier New"/>
            </a:endParaRPr>
          </a:p>
          <a:p>
            <a:pPr marL="457200" lvl="0" indent="-355600" algn="l" rtl="0">
              <a:lnSpc>
                <a:spcPct val="100000"/>
              </a:lnSpc>
              <a:spcBef>
                <a:spcPts val="0"/>
              </a:spcBef>
              <a:spcAft>
                <a:spcPts val="0"/>
              </a:spcAft>
              <a:buClr>
                <a:schemeClr val="dk1"/>
              </a:buClr>
              <a:buSzPts val="2000"/>
              <a:buFont typeface="Courier New"/>
              <a:buChar char="●"/>
            </a:pPr>
            <a:r>
              <a:rPr lang="en" sz="2000" b="1">
                <a:solidFill>
                  <a:schemeClr val="dk1"/>
                </a:solidFill>
                <a:latin typeface="Courier New"/>
                <a:ea typeface="Courier New"/>
                <a:cs typeface="Courier New"/>
                <a:sym typeface="Courier New"/>
              </a:rPr>
              <a:t>7,8,9,10         0,1,2,3,4</a:t>
            </a:r>
            <a:endParaRPr sz="2000" b="1" dirty="0">
              <a:solidFill>
                <a:schemeClr val="dk1"/>
              </a:solidFill>
              <a:latin typeface="Courier New"/>
              <a:ea typeface="Courier New"/>
              <a:cs typeface="Courier New"/>
              <a:sym typeface="Courier New"/>
            </a:endParaRPr>
          </a:p>
          <a:p>
            <a:pPr marL="457200" lvl="0" indent="-355600" algn="l" rtl="0">
              <a:lnSpc>
                <a:spcPct val="100000"/>
              </a:lnSpc>
              <a:spcBef>
                <a:spcPts val="0"/>
              </a:spcBef>
              <a:spcAft>
                <a:spcPts val="0"/>
              </a:spcAft>
              <a:buClr>
                <a:schemeClr val="dk1"/>
              </a:buClr>
              <a:buSzPts val="2000"/>
              <a:buFont typeface="Courier New"/>
              <a:buChar char="●"/>
            </a:pPr>
            <a:r>
              <a:rPr lang="en" sz="2000" b="1">
                <a:solidFill>
                  <a:schemeClr val="dk1"/>
                </a:solidFill>
                <a:latin typeface="Courier New"/>
                <a:ea typeface="Courier New"/>
                <a:cs typeface="Courier New"/>
                <a:sym typeface="Courier New"/>
              </a:rPr>
              <a:t>11,12,13,14,15   0,1,2,3</a:t>
            </a:r>
            <a:endParaRPr sz="2000" b="1" dirty="0">
              <a:solidFill>
                <a:schemeClr val="dk1"/>
              </a:solidFill>
              <a:latin typeface="Courier New"/>
              <a:ea typeface="Courier New"/>
              <a:cs typeface="Courier New"/>
              <a:sym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9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9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9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9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9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400"/>
        <p:cNvGrpSpPr/>
        <p:nvPr/>
      </p:nvGrpSpPr>
      <p:grpSpPr>
        <a:xfrm>
          <a:off x="0" y="0"/>
          <a:ext cx="0" cy="0"/>
          <a:chOff x="0" y="0"/>
          <a:chExt cx="0" cy="0"/>
        </a:xfrm>
      </p:grpSpPr>
      <p:sp>
        <p:nvSpPr>
          <p:cNvPr id="1401" name="Google Shape;1401;p7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VM Dispatch</a:t>
            </a:r>
            <a:endParaRPr sz="2400" dirty="0"/>
          </a:p>
        </p:txBody>
      </p:sp>
      <p:sp>
        <p:nvSpPr>
          <p:cNvPr id="1402" name="Google Shape;1402;p73"/>
          <p:cNvSpPr txBox="1">
            <a:spLocks noGrp="1"/>
          </p:cNvSpPr>
          <p:nvPr>
            <p:ph type="title" idx="4294967295"/>
          </p:nvPr>
        </p:nvSpPr>
        <p:spPr>
          <a:xfrm rot="-5400000">
            <a:off x="3678600" y="1769475"/>
            <a:ext cx="12141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DISPATCH</a:t>
            </a:r>
            <a:endParaRPr sz="1800" dirty="0">
              <a:solidFill>
                <a:schemeClr val="dk2"/>
              </a:solidFill>
              <a:latin typeface="Cairo"/>
              <a:ea typeface="Cairo"/>
              <a:cs typeface="Cairo"/>
              <a:sym typeface="Cairo"/>
            </a:endParaRPr>
          </a:p>
        </p:txBody>
      </p:sp>
      <p:sp>
        <p:nvSpPr>
          <p:cNvPr id="1403" name="Google Shape;1403;p73"/>
          <p:cNvSpPr txBox="1">
            <a:spLocks noGrp="1"/>
          </p:cNvSpPr>
          <p:nvPr>
            <p:ph type="title" idx="4294967295"/>
          </p:nvPr>
        </p:nvSpPr>
        <p:spPr>
          <a:xfrm>
            <a:off x="2226300" y="1448775"/>
            <a:ext cx="1773000" cy="12141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latin typeface="Cairo"/>
                <a:ea typeface="Cairo"/>
                <a:cs typeface="Cairo"/>
                <a:sym typeface="Cairo"/>
              </a:rPr>
              <a:t>~30 CYCLES</a:t>
            </a:r>
            <a:endParaRPr sz="2400" dirty="0">
              <a:solidFill>
                <a:schemeClr val="lt2"/>
              </a:solidFill>
              <a:latin typeface="Cairo"/>
              <a:ea typeface="Cairo"/>
              <a:cs typeface="Cairo"/>
              <a:sym typeface="Cairo"/>
            </a:endParaRPr>
          </a:p>
          <a:p>
            <a:pPr marL="0" lvl="0" indent="0" algn="ctr" rtl="0">
              <a:spcBef>
                <a:spcPts val="0"/>
              </a:spcBef>
              <a:spcAft>
                <a:spcPts val="0"/>
              </a:spcAft>
              <a:buNone/>
            </a:pPr>
            <a:r>
              <a:rPr lang="en" sz="2400">
                <a:solidFill>
                  <a:schemeClr val="lt2"/>
                </a:solidFill>
                <a:latin typeface="Cairo"/>
                <a:ea typeface="Cairo"/>
                <a:cs typeface="Cairo"/>
                <a:sym typeface="Cairo"/>
              </a:rPr>
              <a:t>OF CODE</a:t>
            </a:r>
            <a:endParaRPr sz="2400" dirty="0">
              <a:solidFill>
                <a:schemeClr val="lt2"/>
              </a:solidFill>
              <a:latin typeface="Cairo"/>
              <a:ea typeface="Cairo"/>
              <a:cs typeface="Cairo"/>
              <a:sym typeface="Cairo"/>
            </a:endParaRPr>
          </a:p>
        </p:txBody>
      </p:sp>
      <p:sp>
        <p:nvSpPr>
          <p:cNvPr id="1404" name="Google Shape;1404;p73"/>
          <p:cNvSpPr txBox="1">
            <a:spLocks noGrp="1"/>
          </p:cNvSpPr>
          <p:nvPr>
            <p:ph type="title" idx="4294967295"/>
          </p:nvPr>
        </p:nvSpPr>
        <p:spPr>
          <a:xfrm rot="-5400000">
            <a:off x="1335300" y="1769475"/>
            <a:ext cx="12093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latin typeface="Cairo"/>
                <a:ea typeface="Cairo"/>
                <a:cs typeface="Cairo"/>
                <a:sym typeface="Cairo"/>
              </a:rPr>
              <a:t>VMS+1</a:t>
            </a:r>
            <a:endParaRPr sz="2400" dirty="0">
              <a:latin typeface="Cairo"/>
              <a:ea typeface="Cairo"/>
              <a:cs typeface="Cairo"/>
              <a:sym typeface="Cairo"/>
            </a:endParaRPr>
          </a:p>
        </p:txBody>
      </p:sp>
      <p:sp>
        <p:nvSpPr>
          <p:cNvPr id="1405" name="Google Shape;1405;p73"/>
          <p:cNvSpPr txBox="1">
            <a:spLocks noGrp="1"/>
          </p:cNvSpPr>
          <p:nvPr>
            <p:ph type="title" idx="4294967295"/>
          </p:nvPr>
        </p:nvSpPr>
        <p:spPr>
          <a:xfrm rot="-5400000">
            <a:off x="6597000" y="3288375"/>
            <a:ext cx="12141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DISPATCH</a:t>
            </a:r>
            <a:endParaRPr sz="1800" dirty="0">
              <a:solidFill>
                <a:schemeClr val="dk2"/>
              </a:solidFill>
              <a:latin typeface="Cairo"/>
              <a:ea typeface="Cairo"/>
              <a:cs typeface="Cairo"/>
              <a:sym typeface="Cairo"/>
            </a:endParaRPr>
          </a:p>
        </p:txBody>
      </p:sp>
      <p:sp>
        <p:nvSpPr>
          <p:cNvPr id="1406" name="Google Shape;1406;p73"/>
          <p:cNvSpPr txBox="1">
            <a:spLocks noGrp="1"/>
          </p:cNvSpPr>
          <p:nvPr>
            <p:ph type="title" idx="4294967295"/>
          </p:nvPr>
        </p:nvSpPr>
        <p:spPr>
          <a:xfrm>
            <a:off x="2226300" y="2967675"/>
            <a:ext cx="4691400" cy="12141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2"/>
                </a:solidFill>
                <a:latin typeface="Cairo"/>
                <a:ea typeface="Cairo"/>
                <a:cs typeface="Cairo"/>
                <a:sym typeface="Cairo"/>
              </a:rPr>
              <a:t>~72 CYCLES</a:t>
            </a:r>
            <a:endParaRPr sz="2400" dirty="0">
              <a:solidFill>
                <a:schemeClr val="lt2"/>
              </a:solidFill>
              <a:latin typeface="Cairo"/>
              <a:ea typeface="Cairo"/>
              <a:cs typeface="Cairo"/>
              <a:sym typeface="Cairo"/>
            </a:endParaRPr>
          </a:p>
          <a:p>
            <a:pPr marL="0" lvl="0" indent="0" algn="ctr" rtl="0">
              <a:spcBef>
                <a:spcPts val="0"/>
              </a:spcBef>
              <a:spcAft>
                <a:spcPts val="0"/>
              </a:spcAft>
              <a:buNone/>
            </a:pPr>
            <a:r>
              <a:rPr lang="en" sz="2400">
                <a:solidFill>
                  <a:schemeClr val="lt2"/>
                </a:solidFill>
                <a:latin typeface="Cairo"/>
                <a:ea typeface="Cairo"/>
                <a:cs typeface="Cairo"/>
                <a:sym typeface="Cairo"/>
              </a:rPr>
              <a:t>OF CODE</a:t>
            </a:r>
            <a:endParaRPr sz="2400" dirty="0">
              <a:solidFill>
                <a:schemeClr val="lt2"/>
              </a:solidFill>
              <a:latin typeface="Cairo"/>
              <a:ea typeface="Cairo"/>
              <a:cs typeface="Cairo"/>
              <a:sym typeface="Cairo"/>
            </a:endParaRPr>
          </a:p>
        </p:txBody>
      </p:sp>
      <p:sp>
        <p:nvSpPr>
          <p:cNvPr id="1407" name="Google Shape;1407;p73"/>
          <p:cNvSpPr txBox="1"/>
          <p:nvPr/>
        </p:nvSpPr>
        <p:spPr>
          <a:xfrm>
            <a:off x="4794900" y="1448775"/>
            <a:ext cx="3636000" cy="1214100"/>
          </a:xfrm>
          <a:prstGeom prst="rect">
            <a:avLst/>
          </a:prstGeom>
          <a:noFill/>
          <a:ln>
            <a:noFill/>
          </a:ln>
        </p:spPr>
        <p:txBody>
          <a:bodyPr spcFirstLastPara="1" wrap="square" lIns="91425" tIns="91425" rIns="91425" bIns="91425" anchor="ctr" anchorCtr="0">
            <a:noAutofit/>
          </a:bodyPr>
          <a:lstStyle/>
          <a:p>
            <a:pPr marL="457200" lvl="0" indent="-355600" algn="l" rtl="0">
              <a:lnSpc>
                <a:spcPct val="100000"/>
              </a:lnSpc>
              <a:spcBef>
                <a:spcPts val="0"/>
              </a:spcBef>
              <a:spcAft>
                <a:spcPts val="0"/>
              </a:spcAft>
              <a:buClr>
                <a:schemeClr val="dk1"/>
              </a:buClr>
              <a:buSzPts val="2000"/>
              <a:buFont typeface="Cairo"/>
              <a:buChar char="●"/>
            </a:pPr>
            <a:r>
              <a:rPr lang="en" sz="2000">
                <a:solidFill>
                  <a:schemeClr val="dk1"/>
                </a:solidFill>
                <a:latin typeface="Cairo"/>
                <a:ea typeface="Cairo"/>
                <a:cs typeface="Cairo"/>
                <a:sym typeface="Cairo"/>
              </a:rPr>
              <a:t>Each page is VM operation</a:t>
            </a:r>
            <a:endParaRPr sz="2000" dirty="0">
              <a:solidFill>
                <a:schemeClr val="dk1"/>
              </a:solidFill>
              <a:latin typeface="Cairo"/>
              <a:ea typeface="Cairo"/>
              <a:cs typeface="Cairo"/>
              <a:sym typeface="Cairo"/>
            </a:endParaRPr>
          </a:p>
          <a:p>
            <a:pPr marL="457200" lvl="0" indent="-355600" algn="l" rtl="0">
              <a:lnSpc>
                <a:spcPct val="100000"/>
              </a:lnSpc>
              <a:spcBef>
                <a:spcPts val="0"/>
              </a:spcBef>
              <a:spcAft>
                <a:spcPts val="0"/>
              </a:spcAft>
              <a:buClr>
                <a:schemeClr val="dk1"/>
              </a:buClr>
              <a:buSzPts val="2000"/>
              <a:buFont typeface="Cairo"/>
              <a:buChar char="●"/>
            </a:pPr>
            <a:r>
              <a:rPr lang="en" sz="2000">
                <a:solidFill>
                  <a:schemeClr val="dk1"/>
                </a:solidFill>
                <a:latin typeface="Cairo"/>
                <a:ea typeface="Cairo"/>
                <a:cs typeface="Cairo"/>
                <a:sym typeface="Cairo"/>
              </a:rPr>
              <a:t>84 pages for 8080</a:t>
            </a:r>
            <a:endParaRPr sz="2000" dirty="0">
              <a:solidFill>
                <a:schemeClr val="dk1"/>
              </a:solidFill>
              <a:latin typeface="Cairo"/>
              <a:ea typeface="Cairo"/>
              <a:cs typeface="Cairo"/>
              <a:sym typeface="Cairo"/>
            </a:endParaRPr>
          </a:p>
          <a:p>
            <a:pPr marL="457200" lvl="0" indent="-355600" algn="l" rtl="0">
              <a:lnSpc>
                <a:spcPct val="100000"/>
              </a:lnSpc>
              <a:spcBef>
                <a:spcPts val="0"/>
              </a:spcBef>
              <a:spcAft>
                <a:spcPts val="0"/>
              </a:spcAft>
              <a:buClr>
                <a:schemeClr val="dk1"/>
              </a:buClr>
              <a:buSzPts val="2000"/>
              <a:buFont typeface="Cairo"/>
              <a:buChar char="●"/>
            </a:pPr>
            <a:r>
              <a:rPr lang="en" sz="2000" b="1">
                <a:solidFill>
                  <a:schemeClr val="dk1"/>
                </a:solidFill>
                <a:latin typeface="Cairo"/>
                <a:ea typeface="Cairo"/>
                <a:cs typeface="Cairo"/>
                <a:sym typeface="Cairo"/>
              </a:rPr>
              <a:t>Page = DIS (</a:t>
            </a:r>
            <a:r>
              <a:rPr lang="en" sz="2000">
                <a:solidFill>
                  <a:schemeClr val="dk1"/>
                </a:solidFill>
                <a:latin typeface="Cairo"/>
                <a:ea typeface="Cairo"/>
                <a:cs typeface="Cairo"/>
                <a:sym typeface="Cairo"/>
              </a:rPr>
              <a:t> VMS, INST </a:t>
            </a:r>
            <a:r>
              <a:rPr lang="en" sz="2000" b="1">
                <a:solidFill>
                  <a:schemeClr val="dk1"/>
                </a:solidFill>
                <a:latin typeface="Cairo"/>
                <a:ea typeface="Cairo"/>
                <a:cs typeface="Cairo"/>
                <a:sym typeface="Cairo"/>
              </a:rPr>
              <a:t>)</a:t>
            </a:r>
            <a:endParaRPr sz="2000" b="1" dirty="0">
              <a:solidFill>
                <a:schemeClr val="dk1"/>
              </a:solidFill>
              <a:latin typeface="Cairo"/>
              <a:ea typeface="Cairo"/>
              <a:cs typeface="Cairo"/>
              <a:sym typeface="Cairo"/>
            </a:endParaRPr>
          </a:p>
        </p:txBody>
      </p:sp>
      <p:sp>
        <p:nvSpPr>
          <p:cNvPr id="1408" name="Google Shape;1408;p73"/>
          <p:cNvSpPr txBox="1">
            <a:spLocks noGrp="1"/>
          </p:cNvSpPr>
          <p:nvPr>
            <p:ph type="title" idx="4294967295"/>
          </p:nvPr>
        </p:nvSpPr>
        <p:spPr>
          <a:xfrm rot="-5400000">
            <a:off x="1335300" y="3288375"/>
            <a:ext cx="12093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latin typeface="Cairo"/>
                <a:ea typeface="Cairo"/>
                <a:cs typeface="Cairo"/>
                <a:sym typeface="Cairo"/>
              </a:rPr>
              <a:t>VMS+2</a:t>
            </a:r>
            <a:endParaRPr sz="2400" dirty="0">
              <a:latin typeface="Cairo"/>
              <a:ea typeface="Cairo"/>
              <a:cs typeface="Cairo"/>
              <a:sym typeface="Cairo"/>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412"/>
        <p:cNvGrpSpPr/>
        <p:nvPr/>
      </p:nvGrpSpPr>
      <p:grpSpPr>
        <a:xfrm>
          <a:off x="0" y="0"/>
          <a:ext cx="0" cy="0"/>
          <a:chOff x="0" y="0"/>
          <a:chExt cx="0" cy="0"/>
        </a:xfrm>
      </p:grpSpPr>
      <p:sp>
        <p:nvSpPr>
          <p:cNvPr id="1413" name="Google Shape;1413;p7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vCPU Execution Sequence</a:t>
            </a:r>
            <a:endParaRPr sz="2400" dirty="0"/>
          </a:p>
        </p:txBody>
      </p:sp>
      <p:sp>
        <p:nvSpPr>
          <p:cNvPr id="1414" name="Google Shape;1414;p74"/>
          <p:cNvSpPr txBox="1">
            <a:spLocks noGrp="1"/>
          </p:cNvSpPr>
          <p:nvPr>
            <p:ph type="title" idx="4294967295"/>
          </p:nvPr>
        </p:nvSpPr>
        <p:spPr>
          <a:xfrm>
            <a:off x="4867500" y="13501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E</a:t>
            </a:r>
            <a:endParaRPr sz="2000" dirty="0">
              <a:solidFill>
                <a:schemeClr val="lt2"/>
              </a:solidFill>
            </a:endParaRPr>
          </a:p>
        </p:txBody>
      </p:sp>
      <p:sp>
        <p:nvSpPr>
          <p:cNvPr id="1415" name="Google Shape;1415;p74"/>
          <p:cNvSpPr txBox="1">
            <a:spLocks noGrp="1"/>
          </p:cNvSpPr>
          <p:nvPr>
            <p:ph type="title" idx="4294967295"/>
          </p:nvPr>
        </p:nvSpPr>
        <p:spPr>
          <a:xfrm>
            <a:off x="4276500" y="13501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F</a:t>
            </a:r>
            <a:endParaRPr sz="2000" dirty="0">
              <a:solidFill>
                <a:schemeClr val="lt2"/>
              </a:solidFill>
            </a:endParaRPr>
          </a:p>
        </p:txBody>
      </p:sp>
      <p:sp>
        <p:nvSpPr>
          <p:cNvPr id="1416" name="Google Shape;1416;p74"/>
          <p:cNvSpPr txBox="1">
            <a:spLocks noGrp="1"/>
          </p:cNvSpPr>
          <p:nvPr>
            <p:ph type="title" idx="4294967295"/>
          </p:nvPr>
        </p:nvSpPr>
        <p:spPr>
          <a:xfrm>
            <a:off x="5458500" y="13501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F</a:t>
            </a:r>
            <a:endParaRPr sz="2000" dirty="0">
              <a:solidFill>
                <a:schemeClr val="lt2"/>
              </a:solidFill>
            </a:endParaRPr>
          </a:p>
        </p:txBody>
      </p:sp>
      <p:sp>
        <p:nvSpPr>
          <p:cNvPr id="1417" name="Google Shape;1417;p74"/>
          <p:cNvSpPr txBox="1">
            <a:spLocks noGrp="1"/>
          </p:cNvSpPr>
          <p:nvPr>
            <p:ph type="title" idx="4294967295"/>
          </p:nvPr>
        </p:nvSpPr>
        <p:spPr>
          <a:xfrm>
            <a:off x="3685500" y="1922850"/>
            <a:ext cx="1182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E</a:t>
            </a:r>
            <a:endParaRPr sz="2000" dirty="0">
              <a:solidFill>
                <a:schemeClr val="lt2"/>
              </a:solidFill>
            </a:endParaRPr>
          </a:p>
        </p:txBody>
      </p:sp>
      <p:sp>
        <p:nvSpPr>
          <p:cNvPr id="1418" name="Google Shape;1418;p74"/>
          <p:cNvSpPr txBox="1">
            <a:spLocks noGrp="1"/>
          </p:cNvSpPr>
          <p:nvPr>
            <p:ph type="title" idx="4294967295"/>
          </p:nvPr>
        </p:nvSpPr>
        <p:spPr>
          <a:xfrm>
            <a:off x="4867500" y="19228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F</a:t>
            </a:r>
            <a:endParaRPr sz="2000" dirty="0">
              <a:solidFill>
                <a:schemeClr val="lt2"/>
              </a:solidFill>
            </a:endParaRPr>
          </a:p>
        </p:txBody>
      </p:sp>
      <p:sp>
        <p:nvSpPr>
          <p:cNvPr id="1419" name="Google Shape;1419;p74"/>
          <p:cNvSpPr txBox="1">
            <a:spLocks noGrp="1"/>
          </p:cNvSpPr>
          <p:nvPr>
            <p:ph type="title" idx="4294967295"/>
          </p:nvPr>
        </p:nvSpPr>
        <p:spPr>
          <a:xfrm>
            <a:off x="5458500" y="19228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2"/>
                </a:solidFill>
              </a:rPr>
              <a:t>I</a:t>
            </a:r>
            <a:endParaRPr sz="2000" dirty="0">
              <a:solidFill>
                <a:schemeClr val="dk2"/>
              </a:solidFill>
            </a:endParaRPr>
          </a:p>
        </p:txBody>
      </p:sp>
      <p:sp>
        <p:nvSpPr>
          <p:cNvPr id="1420" name="Google Shape;1420;p74"/>
          <p:cNvSpPr txBox="1">
            <a:spLocks noGrp="1"/>
          </p:cNvSpPr>
          <p:nvPr>
            <p:ph type="title" idx="4294967295"/>
          </p:nvPr>
        </p:nvSpPr>
        <p:spPr>
          <a:xfrm>
            <a:off x="3685500" y="2495550"/>
            <a:ext cx="1182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E+F</a:t>
            </a:r>
            <a:endParaRPr sz="2000" dirty="0">
              <a:solidFill>
                <a:schemeClr val="lt2"/>
              </a:solidFill>
            </a:endParaRPr>
          </a:p>
        </p:txBody>
      </p:sp>
      <p:sp>
        <p:nvSpPr>
          <p:cNvPr id="1421" name="Google Shape;1421;p74"/>
          <p:cNvSpPr txBox="1">
            <a:spLocks noGrp="1"/>
          </p:cNvSpPr>
          <p:nvPr>
            <p:ph type="title" idx="4294967295"/>
          </p:nvPr>
        </p:nvSpPr>
        <p:spPr>
          <a:xfrm>
            <a:off x="4867500" y="2495550"/>
            <a:ext cx="1182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E</a:t>
            </a:r>
            <a:endParaRPr sz="2000" dirty="0">
              <a:solidFill>
                <a:schemeClr val="lt2"/>
              </a:solidFill>
            </a:endParaRPr>
          </a:p>
        </p:txBody>
      </p:sp>
      <p:sp>
        <p:nvSpPr>
          <p:cNvPr id="1422" name="Google Shape;1422;p74"/>
          <p:cNvSpPr txBox="1">
            <a:spLocks noGrp="1"/>
          </p:cNvSpPr>
          <p:nvPr>
            <p:ph type="title" idx="4294967295"/>
          </p:nvPr>
        </p:nvSpPr>
        <p:spPr>
          <a:xfrm>
            <a:off x="3094500" y="192285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423" name="Google Shape;1423;p74"/>
          <p:cNvSpPr txBox="1">
            <a:spLocks noGrp="1"/>
          </p:cNvSpPr>
          <p:nvPr>
            <p:ph type="title" idx="4294967295"/>
          </p:nvPr>
        </p:nvSpPr>
        <p:spPr>
          <a:xfrm>
            <a:off x="3094500" y="249555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424" name="Google Shape;1424;p74"/>
          <p:cNvSpPr txBox="1">
            <a:spLocks noGrp="1"/>
          </p:cNvSpPr>
          <p:nvPr>
            <p:ph type="title" idx="4294967295"/>
          </p:nvPr>
        </p:nvSpPr>
        <p:spPr>
          <a:xfrm>
            <a:off x="3685500" y="30682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F</a:t>
            </a:r>
            <a:endParaRPr sz="2000" dirty="0">
              <a:solidFill>
                <a:schemeClr val="lt2"/>
              </a:solidFill>
            </a:endParaRPr>
          </a:p>
        </p:txBody>
      </p:sp>
      <p:sp>
        <p:nvSpPr>
          <p:cNvPr id="1425" name="Google Shape;1425;p74"/>
          <p:cNvSpPr txBox="1">
            <a:spLocks noGrp="1"/>
          </p:cNvSpPr>
          <p:nvPr>
            <p:ph type="title" idx="4294967295"/>
          </p:nvPr>
        </p:nvSpPr>
        <p:spPr>
          <a:xfrm>
            <a:off x="4276500" y="3068250"/>
            <a:ext cx="1182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E+F</a:t>
            </a:r>
            <a:endParaRPr sz="2000" dirty="0">
              <a:solidFill>
                <a:schemeClr val="lt2"/>
              </a:solidFill>
            </a:endParaRPr>
          </a:p>
        </p:txBody>
      </p:sp>
      <p:sp>
        <p:nvSpPr>
          <p:cNvPr id="1426" name="Google Shape;1426;p74"/>
          <p:cNvSpPr txBox="1">
            <a:spLocks noGrp="1"/>
          </p:cNvSpPr>
          <p:nvPr>
            <p:ph type="title" idx="4294967295"/>
          </p:nvPr>
        </p:nvSpPr>
        <p:spPr>
          <a:xfrm>
            <a:off x="5458500" y="30682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2"/>
                </a:solidFill>
              </a:rPr>
              <a:t>I</a:t>
            </a:r>
            <a:endParaRPr sz="2000" dirty="0">
              <a:solidFill>
                <a:schemeClr val="dk2"/>
              </a:solidFill>
            </a:endParaRPr>
          </a:p>
        </p:txBody>
      </p:sp>
      <p:sp>
        <p:nvSpPr>
          <p:cNvPr id="1427" name="Google Shape;1427;p74"/>
          <p:cNvSpPr txBox="1">
            <a:spLocks noGrp="1"/>
          </p:cNvSpPr>
          <p:nvPr>
            <p:ph type="title" idx="4294967295"/>
          </p:nvPr>
        </p:nvSpPr>
        <p:spPr>
          <a:xfrm>
            <a:off x="3094500" y="306825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428" name="Google Shape;1428;p74"/>
          <p:cNvSpPr txBox="1"/>
          <p:nvPr/>
        </p:nvSpPr>
        <p:spPr>
          <a:xfrm>
            <a:off x="720000" y="3760825"/>
            <a:ext cx="7704000" cy="49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600"/>
              </a:spcAft>
              <a:buNone/>
            </a:pPr>
            <a:r>
              <a:rPr lang="en" sz="2000">
                <a:solidFill>
                  <a:schemeClr val="dk1"/>
                </a:solidFill>
                <a:latin typeface="Cairo"/>
                <a:ea typeface="Cairo"/>
                <a:cs typeface="Cairo"/>
                <a:sym typeface="Cairo"/>
              </a:rPr>
              <a:t>1 VMC </a:t>
            </a:r>
            <a:r>
              <a:rPr lang="en" sz="2000" b="1">
                <a:solidFill>
                  <a:schemeClr val="dk1"/>
                </a:solidFill>
                <a:latin typeface="Cairo"/>
                <a:ea typeface="Cairo"/>
                <a:cs typeface="Cairo"/>
                <a:sym typeface="Cairo"/>
              </a:rPr>
              <a:t>FETCH</a:t>
            </a:r>
            <a:r>
              <a:rPr lang="en" sz="2000">
                <a:solidFill>
                  <a:schemeClr val="dk1"/>
                </a:solidFill>
                <a:latin typeface="Cairo"/>
                <a:ea typeface="Cairo"/>
                <a:cs typeface="Cairo"/>
                <a:sym typeface="Cairo"/>
              </a:rPr>
              <a:t> +1,2,3 VMC </a:t>
            </a:r>
            <a:r>
              <a:rPr lang="en" sz="2000" b="1">
                <a:solidFill>
                  <a:schemeClr val="dk1"/>
                </a:solidFill>
                <a:latin typeface="Cairo"/>
                <a:ea typeface="Cairo"/>
                <a:cs typeface="Cairo"/>
                <a:sym typeface="Cairo"/>
              </a:rPr>
              <a:t>EXECUTE</a:t>
            </a:r>
            <a:r>
              <a:rPr lang="en" sz="2000">
                <a:solidFill>
                  <a:schemeClr val="dk1"/>
                </a:solidFill>
                <a:latin typeface="Cairo"/>
                <a:ea typeface="Cairo"/>
                <a:cs typeface="Cairo"/>
                <a:sym typeface="Cairo"/>
              </a:rPr>
              <a:t> (~2.3 VMCs per 8080 instruction)</a:t>
            </a:r>
            <a:endParaRPr sz="2000" dirty="0">
              <a:latin typeface="Cairo"/>
              <a:ea typeface="Cairo"/>
              <a:cs typeface="Cairo"/>
              <a:sym typeface="Cairo"/>
            </a:endParaRPr>
          </a:p>
        </p:txBody>
      </p:sp>
      <p:sp>
        <p:nvSpPr>
          <p:cNvPr id="1429" name="Google Shape;1429;p74"/>
          <p:cNvSpPr txBox="1">
            <a:spLocks noGrp="1"/>
          </p:cNvSpPr>
          <p:nvPr>
            <p:ph type="title" idx="4294967295"/>
          </p:nvPr>
        </p:nvSpPr>
        <p:spPr>
          <a:xfrm>
            <a:off x="3685500" y="1350138"/>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B</a:t>
            </a:r>
            <a:endParaRPr sz="2400" dirty="0">
              <a:solidFill>
                <a:schemeClr val="dk2"/>
              </a:solidFill>
            </a:endParaRPr>
          </a:p>
        </p:txBody>
      </p:sp>
      <p:sp>
        <p:nvSpPr>
          <p:cNvPr id="1430" name="Google Shape;1430;p74"/>
          <p:cNvSpPr txBox="1">
            <a:spLocks noGrp="1"/>
          </p:cNvSpPr>
          <p:nvPr>
            <p:ph type="title" idx="4294967295"/>
          </p:nvPr>
        </p:nvSpPr>
        <p:spPr>
          <a:xfrm>
            <a:off x="3094500" y="1350138"/>
            <a:ext cx="591000" cy="572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431" name="Google Shape;1431;p74"/>
          <p:cNvSpPr/>
          <p:nvPr/>
        </p:nvSpPr>
        <p:spPr>
          <a:xfrm>
            <a:off x="3094500" y="1350138"/>
            <a:ext cx="1182000" cy="5727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435"/>
        <p:cNvGrpSpPr/>
        <p:nvPr/>
      </p:nvGrpSpPr>
      <p:grpSpPr>
        <a:xfrm>
          <a:off x="0" y="0"/>
          <a:ext cx="0" cy="0"/>
          <a:chOff x="0" y="0"/>
          <a:chExt cx="0" cy="0"/>
        </a:xfrm>
      </p:grpSpPr>
      <p:sp>
        <p:nvSpPr>
          <p:cNvPr id="1436" name="Google Shape;1436;p75"/>
          <p:cNvSpPr txBox="1">
            <a:spLocks noGrp="1"/>
          </p:cNvSpPr>
          <p:nvPr>
            <p:ph type="title" idx="4294967295"/>
          </p:nvPr>
        </p:nvSpPr>
        <p:spPr>
          <a:xfrm>
            <a:off x="4276500" y="28765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a:t>
            </a:r>
            <a:endParaRPr sz="2000" dirty="0">
              <a:solidFill>
                <a:schemeClr val="lt2"/>
              </a:solidFill>
            </a:endParaRPr>
          </a:p>
        </p:txBody>
      </p:sp>
      <p:sp>
        <p:nvSpPr>
          <p:cNvPr id="1437" name="Google Shape;1437;p7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Threads</a:t>
            </a:r>
            <a:endParaRPr sz="2400" dirty="0"/>
          </a:p>
        </p:txBody>
      </p:sp>
      <p:sp>
        <p:nvSpPr>
          <p:cNvPr id="1438" name="Google Shape;1438;p75"/>
          <p:cNvSpPr txBox="1">
            <a:spLocks noGrp="1"/>
          </p:cNvSpPr>
          <p:nvPr>
            <p:ph type="title" idx="4294967295"/>
          </p:nvPr>
        </p:nvSpPr>
        <p:spPr>
          <a:xfrm>
            <a:off x="3685500" y="17311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B</a:t>
            </a:r>
            <a:endParaRPr sz="2400" dirty="0">
              <a:solidFill>
                <a:schemeClr val="dk2"/>
              </a:solidFill>
            </a:endParaRPr>
          </a:p>
        </p:txBody>
      </p:sp>
      <p:sp>
        <p:nvSpPr>
          <p:cNvPr id="1439" name="Google Shape;1439;p75"/>
          <p:cNvSpPr txBox="1">
            <a:spLocks noGrp="1"/>
          </p:cNvSpPr>
          <p:nvPr>
            <p:ph type="title" idx="4294967295"/>
          </p:nvPr>
        </p:nvSpPr>
        <p:spPr>
          <a:xfrm>
            <a:off x="4867500" y="17311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K</a:t>
            </a:r>
            <a:endParaRPr sz="2400" dirty="0">
              <a:solidFill>
                <a:schemeClr val="dk2"/>
              </a:solidFill>
            </a:endParaRPr>
          </a:p>
        </p:txBody>
      </p:sp>
      <p:sp>
        <p:nvSpPr>
          <p:cNvPr id="1440" name="Google Shape;1440;p75"/>
          <p:cNvSpPr txBox="1">
            <a:spLocks noGrp="1"/>
          </p:cNvSpPr>
          <p:nvPr>
            <p:ph type="title" idx="4294967295"/>
          </p:nvPr>
        </p:nvSpPr>
        <p:spPr>
          <a:xfrm>
            <a:off x="4276500" y="17311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F</a:t>
            </a:r>
            <a:endParaRPr sz="2400" dirty="0">
              <a:solidFill>
                <a:schemeClr val="dk2"/>
              </a:solidFill>
            </a:endParaRPr>
          </a:p>
        </p:txBody>
      </p:sp>
      <p:sp>
        <p:nvSpPr>
          <p:cNvPr id="1441" name="Google Shape;1441;p75"/>
          <p:cNvSpPr txBox="1">
            <a:spLocks noGrp="1"/>
          </p:cNvSpPr>
          <p:nvPr>
            <p:ph type="title" idx="4294967295"/>
          </p:nvPr>
        </p:nvSpPr>
        <p:spPr>
          <a:xfrm>
            <a:off x="5458500" y="17311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C</a:t>
            </a:r>
            <a:endParaRPr sz="2400" dirty="0">
              <a:solidFill>
                <a:schemeClr val="dk2"/>
              </a:solidFill>
            </a:endParaRPr>
          </a:p>
        </p:txBody>
      </p:sp>
      <p:sp>
        <p:nvSpPr>
          <p:cNvPr id="1442" name="Google Shape;1442;p75"/>
          <p:cNvSpPr txBox="1">
            <a:spLocks noGrp="1"/>
          </p:cNvSpPr>
          <p:nvPr>
            <p:ph type="title" idx="4294967295"/>
          </p:nvPr>
        </p:nvSpPr>
        <p:spPr>
          <a:xfrm>
            <a:off x="3685500" y="2303850"/>
            <a:ext cx="1182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A</a:t>
            </a:r>
            <a:endParaRPr sz="2400" dirty="0">
              <a:solidFill>
                <a:schemeClr val="dk2"/>
              </a:solidFill>
            </a:endParaRPr>
          </a:p>
        </p:txBody>
      </p:sp>
      <p:sp>
        <p:nvSpPr>
          <p:cNvPr id="1443" name="Google Shape;1443;p75"/>
          <p:cNvSpPr txBox="1">
            <a:spLocks noGrp="1"/>
          </p:cNvSpPr>
          <p:nvPr>
            <p:ph type="title" idx="4294967295"/>
          </p:nvPr>
        </p:nvSpPr>
        <p:spPr>
          <a:xfrm>
            <a:off x="4867500" y="23038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A</a:t>
            </a:r>
            <a:endParaRPr sz="2400" dirty="0">
              <a:solidFill>
                <a:schemeClr val="dk2"/>
              </a:solidFill>
            </a:endParaRPr>
          </a:p>
        </p:txBody>
      </p:sp>
      <p:sp>
        <p:nvSpPr>
          <p:cNvPr id="1444" name="Google Shape;1444;p75"/>
          <p:cNvSpPr txBox="1">
            <a:spLocks noGrp="1"/>
          </p:cNvSpPr>
          <p:nvPr>
            <p:ph type="title" idx="4294967295"/>
          </p:nvPr>
        </p:nvSpPr>
        <p:spPr>
          <a:xfrm>
            <a:off x="5458500" y="23038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A</a:t>
            </a:r>
            <a:endParaRPr sz="2400" dirty="0">
              <a:solidFill>
                <a:schemeClr val="dk2"/>
              </a:solidFill>
            </a:endParaRPr>
          </a:p>
        </p:txBody>
      </p:sp>
      <p:sp>
        <p:nvSpPr>
          <p:cNvPr id="1445" name="Google Shape;1445;p75"/>
          <p:cNvSpPr txBox="1">
            <a:spLocks noGrp="1"/>
          </p:cNvSpPr>
          <p:nvPr>
            <p:ph type="title" idx="4294967295"/>
          </p:nvPr>
        </p:nvSpPr>
        <p:spPr>
          <a:xfrm>
            <a:off x="3685500" y="28765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T</a:t>
            </a:r>
            <a:endParaRPr sz="2400" dirty="0">
              <a:solidFill>
                <a:schemeClr val="dk2"/>
              </a:solidFill>
            </a:endParaRPr>
          </a:p>
        </p:txBody>
      </p:sp>
      <p:sp>
        <p:nvSpPr>
          <p:cNvPr id="1446" name="Google Shape;1446;p75"/>
          <p:cNvSpPr txBox="1">
            <a:spLocks noGrp="1"/>
          </p:cNvSpPr>
          <p:nvPr>
            <p:ph type="title" idx="4294967295"/>
          </p:nvPr>
        </p:nvSpPr>
        <p:spPr>
          <a:xfrm>
            <a:off x="4867500" y="28765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2</a:t>
            </a:r>
            <a:endParaRPr sz="2000" dirty="0">
              <a:solidFill>
                <a:schemeClr val="lt2"/>
              </a:solidFill>
            </a:endParaRPr>
          </a:p>
        </p:txBody>
      </p:sp>
      <p:sp>
        <p:nvSpPr>
          <p:cNvPr id="1447" name="Google Shape;1447;p75"/>
          <p:cNvSpPr txBox="1">
            <a:spLocks noGrp="1"/>
          </p:cNvSpPr>
          <p:nvPr>
            <p:ph type="title" idx="4294967295"/>
          </p:nvPr>
        </p:nvSpPr>
        <p:spPr>
          <a:xfrm>
            <a:off x="5458500" y="28765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3</a:t>
            </a:r>
            <a:endParaRPr sz="2000" dirty="0">
              <a:solidFill>
                <a:schemeClr val="lt2"/>
              </a:solidFill>
            </a:endParaRPr>
          </a:p>
        </p:txBody>
      </p:sp>
      <p:sp>
        <p:nvSpPr>
          <p:cNvPr id="1448" name="Google Shape;1448;p75"/>
          <p:cNvSpPr txBox="1">
            <a:spLocks noGrp="1"/>
          </p:cNvSpPr>
          <p:nvPr>
            <p:ph type="title" idx="4294967295"/>
          </p:nvPr>
        </p:nvSpPr>
        <p:spPr>
          <a:xfrm>
            <a:off x="3094500" y="1731150"/>
            <a:ext cx="591000" cy="572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449" name="Google Shape;1449;p75"/>
          <p:cNvSpPr txBox="1">
            <a:spLocks noGrp="1"/>
          </p:cNvSpPr>
          <p:nvPr>
            <p:ph type="title" idx="4294967295"/>
          </p:nvPr>
        </p:nvSpPr>
        <p:spPr>
          <a:xfrm>
            <a:off x="3094500" y="2303850"/>
            <a:ext cx="591000" cy="572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450" name="Google Shape;1450;p75"/>
          <p:cNvSpPr txBox="1">
            <a:spLocks noGrp="1"/>
          </p:cNvSpPr>
          <p:nvPr>
            <p:ph type="title" idx="4294967295"/>
          </p:nvPr>
        </p:nvSpPr>
        <p:spPr>
          <a:xfrm>
            <a:off x="3094500" y="2876550"/>
            <a:ext cx="591000" cy="572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451" name="Google Shape;1451;p75"/>
          <p:cNvSpPr txBox="1">
            <a:spLocks noGrp="1"/>
          </p:cNvSpPr>
          <p:nvPr>
            <p:ph type="title" idx="4294967295"/>
          </p:nvPr>
        </p:nvSpPr>
        <p:spPr>
          <a:xfrm>
            <a:off x="3685500" y="3449250"/>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R</a:t>
            </a:r>
            <a:endParaRPr sz="2400" dirty="0">
              <a:solidFill>
                <a:schemeClr val="dk2"/>
              </a:solidFill>
            </a:endParaRPr>
          </a:p>
        </p:txBody>
      </p:sp>
      <p:sp>
        <p:nvSpPr>
          <p:cNvPr id="1452" name="Google Shape;1452;p75"/>
          <p:cNvSpPr txBox="1">
            <a:spLocks noGrp="1"/>
          </p:cNvSpPr>
          <p:nvPr>
            <p:ph type="title" idx="4294967295"/>
          </p:nvPr>
        </p:nvSpPr>
        <p:spPr>
          <a:xfrm>
            <a:off x="4867500" y="34492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5</a:t>
            </a:r>
            <a:endParaRPr sz="2000" dirty="0">
              <a:solidFill>
                <a:schemeClr val="lt2"/>
              </a:solidFill>
            </a:endParaRPr>
          </a:p>
        </p:txBody>
      </p:sp>
      <p:sp>
        <p:nvSpPr>
          <p:cNvPr id="1453" name="Google Shape;1453;p75"/>
          <p:cNvSpPr txBox="1">
            <a:spLocks noGrp="1"/>
          </p:cNvSpPr>
          <p:nvPr>
            <p:ph type="title" idx="4294967295"/>
          </p:nvPr>
        </p:nvSpPr>
        <p:spPr>
          <a:xfrm>
            <a:off x="4276500" y="34492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4</a:t>
            </a:r>
            <a:endParaRPr sz="2000" dirty="0">
              <a:solidFill>
                <a:schemeClr val="lt2"/>
              </a:solidFill>
            </a:endParaRPr>
          </a:p>
        </p:txBody>
      </p:sp>
      <p:sp>
        <p:nvSpPr>
          <p:cNvPr id="1454" name="Google Shape;1454;p75"/>
          <p:cNvSpPr txBox="1">
            <a:spLocks noGrp="1"/>
          </p:cNvSpPr>
          <p:nvPr>
            <p:ph type="title" idx="4294967295"/>
          </p:nvPr>
        </p:nvSpPr>
        <p:spPr>
          <a:xfrm>
            <a:off x="5458500" y="34492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6</a:t>
            </a:r>
            <a:endParaRPr sz="2000" dirty="0">
              <a:solidFill>
                <a:schemeClr val="lt2"/>
              </a:solidFill>
            </a:endParaRPr>
          </a:p>
        </p:txBody>
      </p:sp>
      <p:sp>
        <p:nvSpPr>
          <p:cNvPr id="1455" name="Google Shape;1455;p75"/>
          <p:cNvSpPr txBox="1">
            <a:spLocks noGrp="1"/>
          </p:cNvSpPr>
          <p:nvPr>
            <p:ph type="title" idx="4294967295"/>
          </p:nvPr>
        </p:nvSpPr>
        <p:spPr>
          <a:xfrm>
            <a:off x="3094500" y="3449250"/>
            <a:ext cx="591000" cy="572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dirty="0"/>
          </a:p>
        </p:txBody>
      </p:sp>
      <p:sp>
        <p:nvSpPr>
          <p:cNvPr id="1456" name="Google Shape;1456;p75"/>
          <p:cNvSpPr txBox="1"/>
          <p:nvPr/>
        </p:nvSpPr>
        <p:spPr>
          <a:xfrm>
            <a:off x="719925" y="1093825"/>
            <a:ext cx="7704000" cy="49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600"/>
              </a:spcAft>
              <a:buNone/>
            </a:pPr>
            <a:r>
              <a:rPr lang="en" sz="2000">
                <a:solidFill>
                  <a:schemeClr val="lt2"/>
                </a:solidFill>
                <a:latin typeface="Cairo"/>
                <a:ea typeface="Cairo"/>
                <a:cs typeface="Cairo"/>
                <a:sym typeface="Cairo"/>
              </a:rPr>
              <a:t>reset </a:t>
            </a:r>
            <a:r>
              <a:rPr lang="en" sz="2000" b="1">
                <a:solidFill>
                  <a:schemeClr val="lt2"/>
                </a:solidFill>
                <a:latin typeface="Cairo"/>
                <a:ea typeface="Cairo"/>
                <a:cs typeface="Cairo"/>
                <a:sym typeface="Cairo"/>
              </a:rPr>
              <a:t>Frame</a:t>
            </a:r>
            <a:r>
              <a:rPr lang="en" sz="2000">
                <a:solidFill>
                  <a:schemeClr val="lt2"/>
                </a:solidFill>
                <a:latin typeface="Cairo"/>
                <a:ea typeface="Cairo"/>
                <a:cs typeface="Cairo"/>
                <a:sym typeface="Cairo"/>
              </a:rPr>
              <a:t> (60/75 Hz), start </a:t>
            </a:r>
            <a:r>
              <a:rPr lang="en" sz="2000" b="1">
                <a:solidFill>
                  <a:schemeClr val="lt2"/>
                </a:solidFill>
                <a:latin typeface="Cairo"/>
                <a:ea typeface="Cairo"/>
                <a:cs typeface="Cairo"/>
                <a:sym typeface="Cairo"/>
              </a:rPr>
              <a:t>Keyboard</a:t>
            </a:r>
            <a:r>
              <a:rPr lang="en" sz="2000">
                <a:solidFill>
                  <a:schemeClr val="lt2"/>
                </a:solidFill>
                <a:latin typeface="Cairo"/>
                <a:ea typeface="Cairo"/>
                <a:cs typeface="Cairo"/>
                <a:sym typeface="Cairo"/>
              </a:rPr>
              <a:t> scan (15 Hz), update </a:t>
            </a:r>
            <a:r>
              <a:rPr lang="en" sz="2000" b="1">
                <a:solidFill>
                  <a:schemeClr val="lt2"/>
                </a:solidFill>
                <a:latin typeface="Cairo"/>
                <a:ea typeface="Cairo"/>
                <a:cs typeface="Cairo"/>
                <a:sym typeface="Cairo"/>
              </a:rPr>
              <a:t>Clock</a:t>
            </a:r>
            <a:endParaRPr sz="2000" b="1" dirty="0">
              <a:solidFill>
                <a:schemeClr val="lt2"/>
              </a:solidFill>
              <a:latin typeface="Cairo"/>
              <a:ea typeface="Cairo"/>
              <a:cs typeface="Cairo"/>
              <a:sym typeface="Cairo"/>
            </a:endParaRPr>
          </a:p>
        </p:txBody>
      </p:sp>
      <p:sp>
        <p:nvSpPr>
          <p:cNvPr id="1457" name="Google Shape;1457;p75"/>
          <p:cNvSpPr/>
          <p:nvPr/>
        </p:nvSpPr>
        <p:spPr>
          <a:xfrm>
            <a:off x="3094500" y="1731150"/>
            <a:ext cx="1182000" cy="5727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8" name="Google Shape;1458;p75"/>
          <p:cNvSpPr/>
          <p:nvPr/>
        </p:nvSpPr>
        <p:spPr>
          <a:xfrm>
            <a:off x="3094500" y="2889425"/>
            <a:ext cx="1182000" cy="11325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9" name="Google Shape;1459;p75"/>
          <p:cNvSpPr/>
          <p:nvPr/>
        </p:nvSpPr>
        <p:spPr>
          <a:xfrm>
            <a:off x="3094500" y="2316725"/>
            <a:ext cx="1773000" cy="5727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0" name="Google Shape;1460;p75"/>
          <p:cNvSpPr txBox="1"/>
          <p:nvPr/>
        </p:nvSpPr>
        <p:spPr>
          <a:xfrm>
            <a:off x="828225" y="1771188"/>
            <a:ext cx="2108400" cy="4926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1600"/>
              </a:spcAft>
              <a:buNone/>
            </a:pPr>
            <a:r>
              <a:rPr lang="en" sz="2000" b="1">
                <a:solidFill>
                  <a:schemeClr val="lt2"/>
                </a:solidFill>
                <a:latin typeface="Michroma"/>
                <a:ea typeface="Michroma"/>
                <a:cs typeface="Michroma"/>
                <a:sym typeface="Michroma"/>
              </a:rPr>
              <a:t>BLOCK</a:t>
            </a:r>
            <a:endParaRPr sz="2000" dirty="0">
              <a:solidFill>
                <a:schemeClr val="lt2"/>
              </a:solidFill>
              <a:latin typeface="Michroma"/>
              <a:ea typeface="Michroma"/>
              <a:cs typeface="Michroma"/>
              <a:sym typeface="Michroma"/>
            </a:endParaRPr>
          </a:p>
        </p:txBody>
      </p:sp>
      <p:sp>
        <p:nvSpPr>
          <p:cNvPr id="1461" name="Google Shape;1461;p75"/>
          <p:cNvSpPr txBox="1"/>
          <p:nvPr/>
        </p:nvSpPr>
        <p:spPr>
          <a:xfrm>
            <a:off x="828225" y="2343900"/>
            <a:ext cx="2108400" cy="4926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1600"/>
              </a:spcAft>
              <a:buNone/>
            </a:pPr>
            <a:r>
              <a:rPr lang="en" sz="2000" b="1">
                <a:solidFill>
                  <a:schemeClr val="lt2"/>
                </a:solidFill>
                <a:latin typeface="Michroma"/>
                <a:ea typeface="Michroma"/>
                <a:cs typeface="Michroma"/>
                <a:sym typeface="Michroma"/>
              </a:rPr>
              <a:t>AUDIO</a:t>
            </a:r>
            <a:endParaRPr sz="2000" dirty="0">
              <a:solidFill>
                <a:schemeClr val="lt2"/>
              </a:solidFill>
              <a:latin typeface="Michroma"/>
              <a:ea typeface="Michroma"/>
              <a:cs typeface="Michroma"/>
              <a:sym typeface="Michroma"/>
            </a:endParaRPr>
          </a:p>
        </p:txBody>
      </p:sp>
      <p:sp>
        <p:nvSpPr>
          <p:cNvPr id="1462" name="Google Shape;1462;p75"/>
          <p:cNvSpPr txBox="1"/>
          <p:nvPr/>
        </p:nvSpPr>
        <p:spPr>
          <a:xfrm>
            <a:off x="748575" y="2956638"/>
            <a:ext cx="2267700" cy="4926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1600"/>
              </a:spcAft>
              <a:buNone/>
            </a:pPr>
            <a:r>
              <a:rPr lang="en" sz="2000" b="1">
                <a:solidFill>
                  <a:schemeClr val="lt2"/>
                </a:solidFill>
                <a:latin typeface="Michroma"/>
                <a:ea typeface="Michroma"/>
                <a:cs typeface="Michroma"/>
                <a:sym typeface="Michroma"/>
              </a:rPr>
              <a:t>TRANSMIT</a:t>
            </a:r>
            <a:endParaRPr sz="2000" dirty="0">
              <a:solidFill>
                <a:schemeClr val="lt2"/>
              </a:solidFill>
              <a:latin typeface="Michroma"/>
              <a:ea typeface="Michroma"/>
              <a:cs typeface="Michroma"/>
              <a:sym typeface="Michroma"/>
            </a:endParaRPr>
          </a:p>
        </p:txBody>
      </p:sp>
      <p:sp>
        <p:nvSpPr>
          <p:cNvPr id="1463" name="Google Shape;1463;p75"/>
          <p:cNvSpPr txBox="1"/>
          <p:nvPr/>
        </p:nvSpPr>
        <p:spPr>
          <a:xfrm>
            <a:off x="748575" y="3489300"/>
            <a:ext cx="2267700" cy="4926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1600"/>
              </a:spcAft>
              <a:buNone/>
            </a:pPr>
            <a:r>
              <a:rPr lang="en" sz="2000" b="1">
                <a:solidFill>
                  <a:schemeClr val="lt2"/>
                </a:solidFill>
                <a:latin typeface="Michroma"/>
                <a:ea typeface="Michroma"/>
                <a:cs typeface="Michroma"/>
                <a:sym typeface="Michroma"/>
              </a:rPr>
              <a:t>RECEIVE</a:t>
            </a:r>
            <a:endParaRPr sz="2000" dirty="0">
              <a:solidFill>
                <a:schemeClr val="lt2"/>
              </a:solidFill>
              <a:latin typeface="Michroma"/>
              <a:ea typeface="Michroma"/>
              <a:cs typeface="Michroma"/>
              <a:sym typeface="Michroma"/>
            </a:endParaRPr>
          </a:p>
        </p:txBody>
      </p:sp>
      <p:cxnSp>
        <p:nvCxnSpPr>
          <p:cNvPr id="1464" name="Google Shape;1464;p75"/>
          <p:cNvCxnSpPr>
            <a:endCxn id="1440" idx="0"/>
          </p:cNvCxnSpPr>
          <p:nvPr/>
        </p:nvCxnSpPr>
        <p:spPr>
          <a:xfrm>
            <a:off x="1662000" y="1547850"/>
            <a:ext cx="2910000" cy="183300"/>
          </a:xfrm>
          <a:prstGeom prst="bentConnector2">
            <a:avLst/>
          </a:prstGeom>
          <a:noFill/>
          <a:ln w="9525" cap="flat" cmpd="sng">
            <a:solidFill>
              <a:schemeClr val="lt2"/>
            </a:solidFill>
            <a:prstDash val="solid"/>
            <a:round/>
            <a:headEnd type="none" w="med" len="med"/>
            <a:tailEnd type="stealth" w="med" len="med"/>
          </a:ln>
        </p:spPr>
      </p:cxnSp>
      <p:cxnSp>
        <p:nvCxnSpPr>
          <p:cNvPr id="1465" name="Google Shape;1465;p75"/>
          <p:cNvCxnSpPr>
            <a:endCxn id="1439" idx="0"/>
          </p:cNvCxnSpPr>
          <p:nvPr/>
        </p:nvCxnSpPr>
        <p:spPr>
          <a:xfrm>
            <a:off x="4695900" y="1552650"/>
            <a:ext cx="467100" cy="178500"/>
          </a:xfrm>
          <a:prstGeom prst="bentConnector2">
            <a:avLst/>
          </a:prstGeom>
          <a:noFill/>
          <a:ln w="9525" cap="flat" cmpd="sng">
            <a:solidFill>
              <a:schemeClr val="lt2"/>
            </a:solidFill>
            <a:prstDash val="solid"/>
            <a:round/>
            <a:headEnd type="none" w="med" len="med"/>
            <a:tailEnd type="stealth" w="med" len="med"/>
          </a:ln>
        </p:spPr>
      </p:cxnSp>
      <p:cxnSp>
        <p:nvCxnSpPr>
          <p:cNvPr id="1466" name="Google Shape;1466;p75"/>
          <p:cNvCxnSpPr>
            <a:endCxn id="1441" idx="0"/>
          </p:cNvCxnSpPr>
          <p:nvPr/>
        </p:nvCxnSpPr>
        <p:spPr>
          <a:xfrm flipH="1">
            <a:off x="5754000" y="1552650"/>
            <a:ext cx="2361300" cy="178500"/>
          </a:xfrm>
          <a:prstGeom prst="bentConnector2">
            <a:avLst/>
          </a:prstGeom>
          <a:noFill/>
          <a:ln w="9525" cap="flat" cmpd="sng">
            <a:solidFill>
              <a:schemeClr val="lt2"/>
            </a:solidFill>
            <a:prstDash val="solid"/>
            <a:round/>
            <a:headEnd type="none" w="med" len="med"/>
            <a:tailEnd type="stealth" w="med" len="med"/>
          </a:ln>
        </p:spPr>
      </p:cxnSp>
      <p:sp>
        <p:nvSpPr>
          <p:cNvPr id="1467" name="Google Shape;1467;p75"/>
          <p:cNvSpPr txBox="1"/>
          <p:nvPr/>
        </p:nvSpPr>
        <p:spPr>
          <a:xfrm>
            <a:off x="6719700" y="1547850"/>
            <a:ext cx="1704300" cy="1200600"/>
          </a:xfrm>
          <a:prstGeom prst="rect">
            <a:avLst/>
          </a:prstGeom>
          <a:noFill/>
          <a:ln>
            <a:noFill/>
          </a:ln>
        </p:spPr>
        <p:txBody>
          <a:bodyPr spcFirstLastPara="1" wrap="square" lIns="91425" tIns="91425" rIns="91425" bIns="91425" anchor="t" anchorCtr="0">
            <a:spAutoFit/>
          </a:bodyPr>
          <a:lstStyle/>
          <a:p>
            <a:pPr marL="457200" lvl="0" indent="-355600" algn="l" rtl="0">
              <a:lnSpc>
                <a:spcPct val="115000"/>
              </a:lnSpc>
              <a:spcBef>
                <a:spcPts val="0"/>
              </a:spcBef>
              <a:spcAft>
                <a:spcPts val="0"/>
              </a:spcAft>
              <a:buClr>
                <a:schemeClr val="lt2"/>
              </a:buClr>
              <a:buSzPts val="2000"/>
              <a:buFont typeface="Cairo"/>
              <a:buChar char="●"/>
            </a:pPr>
            <a:r>
              <a:rPr lang="en" sz="2000">
                <a:solidFill>
                  <a:schemeClr val="lt2"/>
                </a:solidFill>
                <a:latin typeface="Cairo"/>
                <a:ea typeface="Cairo"/>
                <a:cs typeface="Cairo"/>
                <a:sym typeface="Cairo"/>
              </a:rPr>
              <a:t>6 secs</a:t>
            </a:r>
            <a:endParaRPr sz="2000" dirty="0">
              <a:solidFill>
                <a:schemeClr val="lt2"/>
              </a:solidFill>
              <a:latin typeface="Cairo"/>
              <a:ea typeface="Cairo"/>
              <a:cs typeface="Cairo"/>
              <a:sym typeface="Cairo"/>
            </a:endParaRPr>
          </a:p>
          <a:p>
            <a:pPr marL="457200" lvl="0" indent="-355600" algn="l" rtl="0">
              <a:lnSpc>
                <a:spcPct val="115000"/>
              </a:lnSpc>
              <a:spcBef>
                <a:spcPts val="0"/>
              </a:spcBef>
              <a:spcAft>
                <a:spcPts val="0"/>
              </a:spcAft>
              <a:buClr>
                <a:schemeClr val="lt2"/>
              </a:buClr>
              <a:buSzPts val="2000"/>
              <a:buFont typeface="Cairo"/>
              <a:buChar char="●"/>
            </a:pPr>
            <a:r>
              <a:rPr lang="en" sz="2000">
                <a:solidFill>
                  <a:schemeClr val="lt2"/>
                </a:solidFill>
                <a:latin typeface="Cairo"/>
                <a:ea typeface="Cairo"/>
                <a:cs typeface="Cairo"/>
                <a:sym typeface="Cairo"/>
              </a:rPr>
              <a:t>12 mins</a:t>
            </a:r>
            <a:endParaRPr sz="2000" dirty="0">
              <a:solidFill>
                <a:schemeClr val="lt2"/>
              </a:solidFill>
              <a:latin typeface="Cairo"/>
              <a:ea typeface="Cairo"/>
              <a:cs typeface="Cairo"/>
              <a:sym typeface="Cairo"/>
            </a:endParaRPr>
          </a:p>
          <a:p>
            <a:pPr marL="457200" lvl="0" indent="-355600" algn="l" rtl="0">
              <a:lnSpc>
                <a:spcPct val="115000"/>
              </a:lnSpc>
              <a:spcBef>
                <a:spcPts val="0"/>
              </a:spcBef>
              <a:spcAft>
                <a:spcPts val="0"/>
              </a:spcAft>
              <a:buClr>
                <a:schemeClr val="lt2"/>
              </a:buClr>
              <a:buSzPts val="2000"/>
              <a:buFont typeface="Cairo"/>
              <a:buChar char="●"/>
            </a:pPr>
            <a:r>
              <a:rPr lang="en" sz="2000">
                <a:solidFill>
                  <a:schemeClr val="lt2"/>
                </a:solidFill>
                <a:latin typeface="Cairo"/>
                <a:ea typeface="Cairo"/>
                <a:cs typeface="Cairo"/>
                <a:sym typeface="Cairo"/>
              </a:rPr>
              <a:t>24 hrs</a:t>
            </a:r>
            <a:endParaRPr sz="2000" dirty="0">
              <a:solidFill>
                <a:schemeClr val="lt2"/>
              </a:solidFill>
              <a:latin typeface="Cairo"/>
              <a:ea typeface="Cairo"/>
              <a:cs typeface="Cairo"/>
              <a:sym typeface="Cair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471"/>
        <p:cNvGrpSpPr/>
        <p:nvPr/>
      </p:nvGrpSpPr>
      <p:grpSpPr>
        <a:xfrm>
          <a:off x="0" y="0"/>
          <a:ext cx="0" cy="0"/>
          <a:chOff x="0" y="0"/>
          <a:chExt cx="0" cy="0"/>
        </a:xfrm>
      </p:grpSpPr>
      <p:sp>
        <p:nvSpPr>
          <p:cNvPr id="1472" name="Google Shape;1472;p7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Audio</a:t>
            </a:r>
            <a:endParaRPr dirty="0"/>
          </a:p>
        </p:txBody>
      </p:sp>
      <p:pic>
        <p:nvPicPr>
          <p:cNvPr id="1473" name="Google Shape;1473;p76"/>
          <p:cNvPicPr preferRelativeResize="0"/>
          <p:nvPr/>
        </p:nvPicPr>
        <p:blipFill>
          <a:blip r:embed="rId3">
            <a:alphaModFix/>
          </a:blip>
          <a:stretch>
            <a:fillRect/>
          </a:stretch>
        </p:blipFill>
        <p:spPr>
          <a:xfrm>
            <a:off x="1655012" y="1170125"/>
            <a:ext cx="5833978" cy="3433976"/>
          </a:xfrm>
          <a:prstGeom prst="rect">
            <a:avLst/>
          </a:prstGeom>
          <a:noFill/>
          <a:ln>
            <a:noFill/>
          </a:ln>
        </p:spPr>
      </p:pic>
      <p:sp>
        <p:nvSpPr>
          <p:cNvPr id="1474" name="Google Shape;1474;p76"/>
          <p:cNvSpPr/>
          <p:nvPr/>
        </p:nvSpPr>
        <p:spPr>
          <a:xfrm>
            <a:off x="5534025" y="3276600"/>
            <a:ext cx="876300" cy="7002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5" name="Google Shape;1475;p76"/>
          <p:cNvSpPr/>
          <p:nvPr/>
        </p:nvSpPr>
        <p:spPr>
          <a:xfrm>
            <a:off x="6334125" y="3686150"/>
            <a:ext cx="900300" cy="9477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6" name="Google Shape;1476;p76"/>
          <p:cNvSpPr txBox="1">
            <a:spLocks noGrp="1"/>
          </p:cNvSpPr>
          <p:nvPr>
            <p:ph type="title" idx="4294967295"/>
          </p:nvPr>
        </p:nvSpPr>
        <p:spPr>
          <a:xfrm>
            <a:off x="3836700" y="3312300"/>
            <a:ext cx="1584300" cy="628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400">
                <a:latin typeface="Cairo"/>
                <a:ea typeface="Cairo"/>
                <a:cs typeface="Cairo"/>
                <a:sym typeface="Cairo"/>
              </a:rPr>
              <a:t>G Register</a:t>
            </a:r>
            <a:endParaRPr sz="2400" dirty="0">
              <a:latin typeface="Cairo"/>
              <a:ea typeface="Cairo"/>
              <a:cs typeface="Cairo"/>
              <a:sym typeface="Cairo"/>
            </a:endParaRPr>
          </a:p>
          <a:p>
            <a:pPr marL="0" lvl="0" indent="0" algn="r" rtl="0">
              <a:spcBef>
                <a:spcPts val="0"/>
              </a:spcBef>
              <a:spcAft>
                <a:spcPts val="0"/>
              </a:spcAft>
              <a:buNone/>
            </a:pPr>
            <a:r>
              <a:rPr lang="en" sz="2400">
                <a:latin typeface="Cairo"/>
                <a:ea typeface="Cairo"/>
                <a:cs typeface="Cairo"/>
                <a:sym typeface="Cairo"/>
              </a:rPr>
              <a:t>R2R DAC</a:t>
            </a:r>
            <a:endParaRPr sz="2400" dirty="0">
              <a:latin typeface="Cairo"/>
              <a:ea typeface="Cairo"/>
              <a:cs typeface="Cairo"/>
              <a:sym typeface="Cairo"/>
            </a:endParaRPr>
          </a:p>
        </p:txBody>
      </p:sp>
      <p:sp>
        <p:nvSpPr>
          <p:cNvPr id="1477" name="Google Shape;1477;p76"/>
          <p:cNvSpPr txBox="1">
            <a:spLocks noGrp="1"/>
          </p:cNvSpPr>
          <p:nvPr>
            <p:ph type="title" idx="4294967295"/>
          </p:nvPr>
        </p:nvSpPr>
        <p:spPr>
          <a:xfrm>
            <a:off x="4572000" y="3976800"/>
            <a:ext cx="1736700" cy="628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400">
                <a:latin typeface="Cairo"/>
                <a:ea typeface="Cairo"/>
                <a:cs typeface="Cairo"/>
                <a:sym typeface="Cairo"/>
              </a:rPr>
              <a:t>Filter/Amp</a:t>
            </a:r>
            <a:endParaRPr sz="2400" dirty="0">
              <a:latin typeface="Cairo"/>
              <a:ea typeface="Cairo"/>
              <a:cs typeface="Cairo"/>
              <a:sym typeface="Cairo"/>
            </a:endParaRPr>
          </a:p>
        </p:txBody>
      </p:sp>
      <p:sp>
        <p:nvSpPr>
          <p:cNvPr id="1478" name="Google Shape;1478;p76"/>
          <p:cNvSpPr txBox="1">
            <a:spLocks noGrp="1"/>
          </p:cNvSpPr>
          <p:nvPr>
            <p:ph type="title" idx="4294967295"/>
          </p:nvPr>
        </p:nvSpPr>
        <p:spPr>
          <a:xfrm rot="-3369942">
            <a:off x="5370348" y="1914763"/>
            <a:ext cx="1917050" cy="628782"/>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solidFill>
                  <a:schemeClr val="lt1"/>
                </a:solidFill>
                <a:latin typeface="Cairo"/>
                <a:ea typeface="Cairo"/>
                <a:cs typeface="Cairo"/>
                <a:sym typeface="Cairo"/>
              </a:rPr>
              <a:t>BLANKING</a:t>
            </a:r>
            <a:endParaRPr dirty="0">
              <a:solidFill>
                <a:schemeClr val="lt1"/>
              </a:solidFill>
              <a:latin typeface="Cairo"/>
              <a:ea typeface="Cairo"/>
              <a:cs typeface="Cairo"/>
              <a:sym typeface="Cairo"/>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482"/>
        <p:cNvGrpSpPr/>
        <p:nvPr/>
      </p:nvGrpSpPr>
      <p:grpSpPr>
        <a:xfrm>
          <a:off x="0" y="0"/>
          <a:ext cx="0" cy="0"/>
          <a:chOff x="0" y="0"/>
          <a:chExt cx="0" cy="0"/>
        </a:xfrm>
      </p:grpSpPr>
      <p:sp>
        <p:nvSpPr>
          <p:cNvPr id="1483" name="Google Shape;1483;p7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Expansion</a:t>
            </a:r>
            <a:endParaRPr dirty="0"/>
          </a:p>
        </p:txBody>
      </p:sp>
      <p:pic>
        <p:nvPicPr>
          <p:cNvPr id="1484" name="Google Shape;1484;p77"/>
          <p:cNvPicPr preferRelativeResize="0"/>
          <p:nvPr/>
        </p:nvPicPr>
        <p:blipFill>
          <a:blip r:embed="rId3">
            <a:alphaModFix/>
          </a:blip>
          <a:stretch>
            <a:fillRect/>
          </a:stretch>
        </p:blipFill>
        <p:spPr>
          <a:xfrm>
            <a:off x="1655012" y="1170125"/>
            <a:ext cx="5833978" cy="3433976"/>
          </a:xfrm>
          <a:prstGeom prst="rect">
            <a:avLst/>
          </a:prstGeom>
          <a:noFill/>
          <a:ln>
            <a:noFill/>
          </a:ln>
        </p:spPr>
      </p:pic>
      <p:sp>
        <p:nvSpPr>
          <p:cNvPr id="1485" name="Google Shape;1485;p77"/>
          <p:cNvSpPr/>
          <p:nvPr/>
        </p:nvSpPr>
        <p:spPr>
          <a:xfrm>
            <a:off x="3055150" y="3738550"/>
            <a:ext cx="1233300" cy="3621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6" name="Google Shape;1486;p77"/>
          <p:cNvSpPr/>
          <p:nvPr/>
        </p:nvSpPr>
        <p:spPr>
          <a:xfrm>
            <a:off x="3055150" y="1559675"/>
            <a:ext cx="1233300" cy="3621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7" name="Google Shape;1487;p77"/>
          <p:cNvSpPr txBox="1">
            <a:spLocks noGrp="1"/>
          </p:cNvSpPr>
          <p:nvPr>
            <p:ph type="title" idx="4294967295"/>
          </p:nvPr>
        </p:nvSpPr>
        <p:spPr>
          <a:xfrm>
            <a:off x="4326550" y="1426325"/>
            <a:ext cx="1736700" cy="62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IN port 1-7</a:t>
            </a:r>
            <a:endParaRPr sz="2400" dirty="0">
              <a:latin typeface="Cairo"/>
              <a:ea typeface="Cairo"/>
              <a:cs typeface="Cairo"/>
              <a:sym typeface="Cairo"/>
            </a:endParaRPr>
          </a:p>
        </p:txBody>
      </p:sp>
      <p:sp>
        <p:nvSpPr>
          <p:cNvPr id="1488" name="Google Shape;1488;p77"/>
          <p:cNvSpPr txBox="1">
            <a:spLocks noGrp="1"/>
          </p:cNvSpPr>
          <p:nvPr>
            <p:ph type="title" idx="4294967295"/>
          </p:nvPr>
        </p:nvSpPr>
        <p:spPr>
          <a:xfrm>
            <a:off x="4326550" y="3605200"/>
            <a:ext cx="1947300" cy="62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OUT port 1-7</a:t>
            </a:r>
            <a:endParaRPr sz="2400" dirty="0">
              <a:latin typeface="Cairo"/>
              <a:ea typeface="Cairo"/>
              <a:cs typeface="Cairo"/>
              <a:sym typeface="Cairo"/>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492"/>
        <p:cNvGrpSpPr/>
        <p:nvPr/>
      </p:nvGrpSpPr>
      <p:grpSpPr>
        <a:xfrm>
          <a:off x="0" y="0"/>
          <a:ext cx="0" cy="0"/>
          <a:chOff x="0" y="0"/>
          <a:chExt cx="0" cy="0"/>
        </a:xfrm>
      </p:grpSpPr>
      <p:sp>
        <p:nvSpPr>
          <p:cNvPr id="1493" name="Google Shape;1493;p7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Hardware Abstraction</a:t>
            </a:r>
            <a:endParaRPr sz="2400" dirty="0"/>
          </a:p>
        </p:txBody>
      </p:sp>
      <p:graphicFrame>
        <p:nvGraphicFramePr>
          <p:cNvPr id="1494" name="Google Shape;1494;p78"/>
          <p:cNvGraphicFramePr/>
          <p:nvPr/>
        </p:nvGraphicFramePr>
        <p:xfrm>
          <a:off x="713100" y="1363875"/>
          <a:ext cx="7704000" cy="2819185"/>
        </p:xfrm>
        <a:graphic>
          <a:graphicData uri="http://schemas.openxmlformats.org/drawingml/2006/table">
            <a:tbl>
              <a:tblPr>
                <a:noFill/>
                <a:tableStyleId>{54ECB489-625E-48C5-AB3E-AF710E1E8F4C}</a:tableStyleId>
              </a:tblPr>
              <a:tblGrid>
                <a:gridCol w="1248500"/>
                <a:gridCol w="2167950"/>
                <a:gridCol w="2113725"/>
                <a:gridCol w="2173825"/>
              </a:tblGrid>
              <a:tr h="441925">
                <a:tc>
                  <a:txBody>
                    <a:bodyPr/>
                    <a:lstStyle/>
                    <a:p>
                      <a:pPr marL="0" lvl="0" indent="0" algn="ctr" rtl="0">
                        <a:spcBef>
                          <a:spcPts val="0"/>
                        </a:spcBef>
                        <a:spcAft>
                          <a:spcPts val="0"/>
                        </a:spcAft>
                        <a:buNone/>
                      </a:pPr>
                      <a:r>
                        <a:rPr lang="en" b="1">
                          <a:solidFill>
                            <a:schemeClr val="lt1"/>
                          </a:solidFill>
                          <a:latin typeface="Michroma"/>
                          <a:ea typeface="Michroma"/>
                          <a:cs typeface="Michroma"/>
                          <a:sym typeface="Michroma"/>
                        </a:rPr>
                        <a:t>Port#</a:t>
                      </a:r>
                      <a:endParaRPr b="1" dirty="0">
                        <a:solidFill>
                          <a:schemeClr val="lt1"/>
                        </a:solidFill>
                        <a:latin typeface="Michroma"/>
                        <a:ea typeface="Michroma"/>
                        <a:cs typeface="Michroma"/>
                        <a:sym typeface="Michroma"/>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b="1">
                          <a:solidFill>
                            <a:schemeClr val="lt1"/>
                          </a:solidFill>
                          <a:latin typeface="Michroma"/>
                          <a:ea typeface="Michroma"/>
                          <a:cs typeface="Michroma"/>
                          <a:sym typeface="Michroma"/>
                        </a:rPr>
                        <a:t>Input</a:t>
                      </a:r>
                      <a:endParaRPr b="1" dirty="0">
                        <a:solidFill>
                          <a:schemeClr val="lt1"/>
                        </a:solidFill>
                        <a:latin typeface="Michroma"/>
                        <a:ea typeface="Michroma"/>
                        <a:cs typeface="Michroma"/>
                        <a:sym typeface="Michroma"/>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b="1">
                          <a:solidFill>
                            <a:schemeClr val="lt1"/>
                          </a:solidFill>
                          <a:latin typeface="Michroma"/>
                          <a:ea typeface="Michroma"/>
                          <a:cs typeface="Michroma"/>
                          <a:sym typeface="Michroma"/>
                        </a:rPr>
                        <a:t>Output</a:t>
                      </a:r>
                      <a:endParaRPr b="1" dirty="0">
                        <a:solidFill>
                          <a:schemeClr val="lt1"/>
                        </a:solidFill>
                        <a:latin typeface="Michroma"/>
                        <a:ea typeface="Michroma"/>
                        <a:cs typeface="Michroma"/>
                        <a:sym typeface="Michroma"/>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b="1">
                          <a:solidFill>
                            <a:schemeClr val="lt1"/>
                          </a:solidFill>
                          <a:latin typeface="Michroma"/>
                          <a:ea typeface="Michroma"/>
                          <a:cs typeface="Michroma"/>
                          <a:sym typeface="Michroma"/>
                        </a:rPr>
                        <a:t>Notes</a:t>
                      </a:r>
                      <a:endParaRPr b="1" dirty="0">
                        <a:solidFill>
                          <a:schemeClr val="lt1"/>
                        </a:solidFill>
                        <a:latin typeface="Michroma"/>
                        <a:ea typeface="Michroma"/>
                        <a:cs typeface="Michroma"/>
                        <a:sym typeface="Michroma"/>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396200">
                <a:tc>
                  <a:txBody>
                    <a:bodyPr/>
                    <a:lstStyle/>
                    <a:p>
                      <a:pPr marL="0" lvl="0" indent="0" algn="ctr" rtl="0">
                        <a:spcBef>
                          <a:spcPts val="0"/>
                        </a:spcBef>
                        <a:spcAft>
                          <a:spcPts val="0"/>
                        </a:spcAft>
                        <a:buNone/>
                      </a:pPr>
                      <a:r>
                        <a:rPr lang="en" b="1">
                          <a:solidFill>
                            <a:schemeClr val="dk1"/>
                          </a:solidFill>
                          <a:latin typeface="Cairo"/>
                          <a:ea typeface="Cairo"/>
                          <a:cs typeface="Cairo"/>
                          <a:sym typeface="Cairo"/>
                        </a:rPr>
                        <a:t>8</a:t>
                      </a:r>
                      <a:endParaRPr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Serial Rx (TTY)</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Serial Rx (TTY)</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396200">
                <a:tc>
                  <a:txBody>
                    <a:bodyPr/>
                    <a:lstStyle/>
                    <a:p>
                      <a:pPr marL="0" lvl="0" indent="0" algn="ctr" rtl="0">
                        <a:spcBef>
                          <a:spcPts val="0"/>
                        </a:spcBef>
                        <a:spcAft>
                          <a:spcPts val="0"/>
                        </a:spcAft>
                        <a:buNone/>
                      </a:pPr>
                      <a:r>
                        <a:rPr lang="en" b="1">
                          <a:solidFill>
                            <a:schemeClr val="dk1"/>
                          </a:solidFill>
                          <a:latin typeface="Cairo"/>
                          <a:ea typeface="Cairo"/>
                          <a:cs typeface="Cairo"/>
                          <a:sym typeface="Cairo"/>
                        </a:rPr>
                        <a:t>9</a:t>
                      </a:r>
                      <a:endParaRPr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Console (KBD)</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Console (CRT)</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Text mode</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396200">
                <a:tc>
                  <a:txBody>
                    <a:bodyPr/>
                    <a:lstStyle/>
                    <a:p>
                      <a:pPr marL="0" lvl="0" indent="0" algn="ctr" rtl="0">
                        <a:spcBef>
                          <a:spcPts val="0"/>
                        </a:spcBef>
                        <a:spcAft>
                          <a:spcPts val="0"/>
                        </a:spcAft>
                        <a:buNone/>
                      </a:pPr>
                      <a:r>
                        <a:rPr lang="en" b="1">
                          <a:solidFill>
                            <a:schemeClr val="dk1"/>
                          </a:solidFill>
                          <a:latin typeface="Cairo"/>
                          <a:ea typeface="Cairo"/>
                          <a:cs typeface="Cairo"/>
                          <a:sym typeface="Cairo"/>
                        </a:rPr>
                        <a:t>10</a:t>
                      </a:r>
                      <a:endParaRPr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KBD Scan Code</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Set Audio Mode</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Resource control</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396200">
                <a:tc>
                  <a:txBody>
                    <a:bodyPr/>
                    <a:lstStyle/>
                    <a:p>
                      <a:pPr marL="0" lvl="0" indent="0" algn="ctr" rtl="0">
                        <a:spcBef>
                          <a:spcPts val="0"/>
                        </a:spcBef>
                        <a:spcAft>
                          <a:spcPts val="0"/>
                        </a:spcAft>
                        <a:buNone/>
                      </a:pPr>
                      <a:r>
                        <a:rPr lang="en" b="1">
                          <a:solidFill>
                            <a:schemeClr val="dk1"/>
                          </a:solidFill>
                          <a:latin typeface="Cairo"/>
                          <a:ea typeface="Cairo"/>
                          <a:cs typeface="Cairo"/>
                          <a:sym typeface="Cairo"/>
                        </a:rPr>
                        <a:t>11</a:t>
                      </a:r>
                      <a:endParaRPr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Character @ cursor pos</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Enable/Disable Serial</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Resource control</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396200">
                <a:tc>
                  <a:txBody>
                    <a:bodyPr/>
                    <a:lstStyle/>
                    <a:p>
                      <a:pPr marL="0" lvl="0" indent="0" algn="ctr" rtl="0">
                        <a:spcBef>
                          <a:spcPts val="0"/>
                        </a:spcBef>
                        <a:spcAft>
                          <a:spcPts val="0"/>
                        </a:spcAft>
                        <a:buNone/>
                      </a:pPr>
                      <a:r>
                        <a:rPr lang="en" b="1">
                          <a:solidFill>
                            <a:schemeClr val="dk1"/>
                          </a:solidFill>
                          <a:latin typeface="Cairo"/>
                          <a:ea typeface="Cairo"/>
                          <a:cs typeface="Cairo"/>
                          <a:sym typeface="Cairo"/>
                        </a:rPr>
                        <a:t>12-55</a:t>
                      </a:r>
                      <a:endParaRPr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Zero Page Read</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Zero Page Write</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Audio, console params</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r h="396200">
                <a:tc>
                  <a:txBody>
                    <a:bodyPr/>
                    <a:lstStyle/>
                    <a:p>
                      <a:pPr marL="0" lvl="0" indent="0" algn="ctr" rtl="0">
                        <a:spcBef>
                          <a:spcPts val="0"/>
                        </a:spcBef>
                        <a:spcAft>
                          <a:spcPts val="0"/>
                        </a:spcAft>
                        <a:buNone/>
                      </a:pPr>
                      <a:r>
                        <a:rPr lang="en" b="1">
                          <a:solidFill>
                            <a:schemeClr val="dk1"/>
                          </a:solidFill>
                          <a:latin typeface="Cairo"/>
                          <a:ea typeface="Cairo"/>
                          <a:cs typeface="Cairo"/>
                          <a:sym typeface="Cairo"/>
                        </a:rPr>
                        <a:t>56-63</a:t>
                      </a:r>
                      <a:endParaRPr b="1"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Zero Page Read</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N/A</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Cairo"/>
                          <a:ea typeface="Cairo"/>
                          <a:cs typeface="Cairo"/>
                          <a:sym typeface="Cairo"/>
                        </a:rPr>
                        <a:t>Read only params (RTC)</a:t>
                      </a:r>
                      <a:endParaRPr dirty="0">
                        <a:solidFill>
                          <a:schemeClr val="dk1"/>
                        </a:solidFill>
                        <a:latin typeface="Cairo"/>
                        <a:ea typeface="Cairo"/>
                        <a:cs typeface="Cairo"/>
                        <a:sym typeface="Cairo"/>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bl>
          </a:graphicData>
        </a:graphic>
      </p:graphicFrame>
      <p:sp>
        <p:nvSpPr>
          <p:cNvPr id="1495" name="Google Shape;1495;p78"/>
          <p:cNvSpPr txBox="1">
            <a:spLocks noGrp="1"/>
          </p:cNvSpPr>
          <p:nvPr>
            <p:ph type="title" idx="4294967295"/>
          </p:nvPr>
        </p:nvSpPr>
        <p:spPr>
          <a:xfrm>
            <a:off x="1795625" y="4547900"/>
            <a:ext cx="568500" cy="29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b="0">
                <a:latin typeface="Cairo"/>
                <a:ea typeface="Cairo"/>
                <a:cs typeface="Cairo"/>
                <a:sym typeface="Cairo"/>
              </a:rPr>
              <a:t>1</a:t>
            </a:r>
            <a:r>
              <a:rPr lang="en" sz="1800" b="0">
                <a:solidFill>
                  <a:schemeClr val="dk1"/>
                </a:solidFill>
                <a:latin typeface="Cairo"/>
                <a:ea typeface="Cairo"/>
                <a:cs typeface="Cairo"/>
                <a:sym typeface="Cairo"/>
              </a:rPr>
              <a:t>0</a:t>
            </a:r>
            <a:endParaRPr sz="1800" b="0" dirty="0">
              <a:solidFill>
                <a:schemeClr val="dk1"/>
              </a:solidFill>
              <a:latin typeface="Cairo"/>
              <a:ea typeface="Cairo"/>
              <a:cs typeface="Cairo"/>
              <a:sym typeface="Cairo"/>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499"/>
        <p:cNvGrpSpPr/>
        <p:nvPr/>
      </p:nvGrpSpPr>
      <p:grpSpPr>
        <a:xfrm>
          <a:off x="0" y="0"/>
          <a:ext cx="0" cy="0"/>
          <a:chOff x="0" y="0"/>
          <a:chExt cx="0" cy="0"/>
        </a:xfrm>
      </p:grpSpPr>
      <p:sp>
        <p:nvSpPr>
          <p:cNvPr id="1500" name="Google Shape;1500;p7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RAM Disk</a:t>
            </a:r>
            <a:endParaRPr sz="2400" dirty="0"/>
          </a:p>
        </p:txBody>
      </p:sp>
      <p:pic>
        <p:nvPicPr>
          <p:cNvPr id="1501" name="Google Shape;1501;p79"/>
          <p:cNvPicPr preferRelativeResize="0"/>
          <p:nvPr/>
        </p:nvPicPr>
        <p:blipFill>
          <a:blip r:embed="rId3">
            <a:alphaModFix/>
          </a:blip>
          <a:stretch>
            <a:fillRect/>
          </a:stretch>
        </p:blipFill>
        <p:spPr>
          <a:xfrm>
            <a:off x="1655012" y="1170125"/>
            <a:ext cx="5833978" cy="3433976"/>
          </a:xfrm>
          <a:prstGeom prst="rect">
            <a:avLst/>
          </a:prstGeom>
          <a:noFill/>
          <a:ln>
            <a:noFill/>
          </a:ln>
        </p:spPr>
      </p:pic>
      <p:sp>
        <p:nvSpPr>
          <p:cNvPr id="1502" name="Google Shape;1502;p79"/>
          <p:cNvSpPr/>
          <p:nvPr/>
        </p:nvSpPr>
        <p:spPr>
          <a:xfrm>
            <a:off x="1998100" y="1146300"/>
            <a:ext cx="1154700" cy="7491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3" name="Google Shape;1503;p79"/>
          <p:cNvSpPr/>
          <p:nvPr/>
        </p:nvSpPr>
        <p:spPr>
          <a:xfrm>
            <a:off x="3595700" y="1760650"/>
            <a:ext cx="1214400" cy="7683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4" name="Google Shape;1504;p79"/>
          <p:cNvSpPr txBox="1">
            <a:spLocks noGrp="1"/>
          </p:cNvSpPr>
          <p:nvPr>
            <p:ph type="title" idx="4294967295"/>
          </p:nvPr>
        </p:nvSpPr>
        <p:spPr>
          <a:xfrm>
            <a:off x="3188975" y="1131850"/>
            <a:ext cx="2245200" cy="62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latin typeface="Cairo"/>
                <a:ea typeface="Cairo"/>
                <a:cs typeface="Cairo"/>
                <a:sym typeface="Cairo"/>
              </a:rPr>
              <a:t>CR2032 @ 4uA</a:t>
            </a:r>
            <a:endParaRPr sz="2400" dirty="0">
              <a:latin typeface="Cairo"/>
              <a:ea typeface="Cairo"/>
              <a:cs typeface="Cairo"/>
              <a:sym typeface="Cairo"/>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09" name="Google Shape;1509;p8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A: Drive RAM Disk</a:t>
            </a:r>
            <a:endParaRPr sz="2400" dirty="0"/>
          </a:p>
        </p:txBody>
      </p:sp>
      <p:sp>
        <p:nvSpPr>
          <p:cNvPr id="1510" name="Google Shape;1510;p80"/>
          <p:cNvSpPr/>
          <p:nvPr/>
        </p:nvSpPr>
        <p:spPr>
          <a:xfrm>
            <a:off x="4754600" y="1386125"/>
            <a:ext cx="2814900" cy="28125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1" name="Google Shape;1511;p80"/>
          <p:cNvSpPr/>
          <p:nvPr/>
        </p:nvSpPr>
        <p:spPr>
          <a:xfrm>
            <a:off x="5062850" y="1689750"/>
            <a:ext cx="2198400" cy="2205300"/>
          </a:xfrm>
          <a:prstGeom prst="ellipse">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2" name="Google Shape;1512;p80"/>
          <p:cNvSpPr/>
          <p:nvPr/>
        </p:nvSpPr>
        <p:spPr>
          <a:xfrm>
            <a:off x="5250825" y="1874500"/>
            <a:ext cx="1822500" cy="1835700"/>
          </a:xfrm>
          <a:prstGeom prst="ellipse">
            <a:avLst/>
          </a:prstGeom>
          <a:solidFill>
            <a:schemeClr val="lt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513" name="Google Shape;1513;p80"/>
          <p:cNvCxnSpPr>
            <a:stCxn id="1510" idx="1"/>
            <a:endCxn id="1510" idx="5"/>
          </p:cNvCxnSpPr>
          <p:nvPr/>
        </p:nvCxnSpPr>
        <p:spPr>
          <a:xfrm>
            <a:off x="5166833" y="1798006"/>
            <a:ext cx="1990500" cy="1988700"/>
          </a:xfrm>
          <a:prstGeom prst="straightConnector1">
            <a:avLst/>
          </a:prstGeom>
          <a:noFill/>
          <a:ln w="38100" cap="flat" cmpd="sng">
            <a:solidFill>
              <a:schemeClr val="dk2"/>
            </a:solidFill>
            <a:prstDash val="solid"/>
            <a:round/>
            <a:headEnd type="none" w="med" len="med"/>
            <a:tailEnd type="none" w="med" len="med"/>
          </a:ln>
        </p:spPr>
      </p:cxnSp>
      <p:cxnSp>
        <p:nvCxnSpPr>
          <p:cNvPr id="1514" name="Google Shape;1514;p80"/>
          <p:cNvCxnSpPr>
            <a:stCxn id="1510" idx="3"/>
            <a:endCxn id="1510" idx="7"/>
          </p:cNvCxnSpPr>
          <p:nvPr/>
        </p:nvCxnSpPr>
        <p:spPr>
          <a:xfrm rot="10800000" flipH="1">
            <a:off x="5166833" y="1798044"/>
            <a:ext cx="1990500" cy="1988700"/>
          </a:xfrm>
          <a:prstGeom prst="straightConnector1">
            <a:avLst/>
          </a:prstGeom>
          <a:noFill/>
          <a:ln w="38100" cap="flat" cmpd="sng">
            <a:solidFill>
              <a:schemeClr val="dk2"/>
            </a:solidFill>
            <a:prstDash val="solid"/>
            <a:round/>
            <a:headEnd type="none" w="med" len="med"/>
            <a:tailEnd type="none" w="med" len="med"/>
          </a:ln>
        </p:spPr>
      </p:cxnSp>
      <p:cxnSp>
        <p:nvCxnSpPr>
          <p:cNvPr id="1515" name="Google Shape;1515;p80"/>
          <p:cNvCxnSpPr>
            <a:stCxn id="1510" idx="4"/>
            <a:endCxn id="1510" idx="0"/>
          </p:cNvCxnSpPr>
          <p:nvPr/>
        </p:nvCxnSpPr>
        <p:spPr>
          <a:xfrm rot="10800000">
            <a:off x="6162050" y="1386125"/>
            <a:ext cx="0" cy="2812500"/>
          </a:xfrm>
          <a:prstGeom prst="straightConnector1">
            <a:avLst/>
          </a:prstGeom>
          <a:noFill/>
          <a:ln w="38100" cap="flat" cmpd="sng">
            <a:solidFill>
              <a:schemeClr val="dk2"/>
            </a:solidFill>
            <a:prstDash val="solid"/>
            <a:round/>
            <a:headEnd type="none" w="med" len="med"/>
            <a:tailEnd type="none" w="med" len="med"/>
          </a:ln>
        </p:spPr>
      </p:cxnSp>
      <p:cxnSp>
        <p:nvCxnSpPr>
          <p:cNvPr id="1516" name="Google Shape;1516;p80"/>
          <p:cNvCxnSpPr>
            <a:stCxn id="1510" idx="2"/>
            <a:endCxn id="1510" idx="6"/>
          </p:cNvCxnSpPr>
          <p:nvPr/>
        </p:nvCxnSpPr>
        <p:spPr>
          <a:xfrm>
            <a:off x="4754600" y="2792375"/>
            <a:ext cx="2814900" cy="0"/>
          </a:xfrm>
          <a:prstGeom prst="straightConnector1">
            <a:avLst/>
          </a:prstGeom>
          <a:noFill/>
          <a:ln w="38100" cap="flat" cmpd="sng">
            <a:solidFill>
              <a:schemeClr val="dk2"/>
            </a:solidFill>
            <a:prstDash val="solid"/>
            <a:round/>
            <a:headEnd type="none" w="med" len="med"/>
            <a:tailEnd type="none" w="med" len="med"/>
          </a:ln>
        </p:spPr>
      </p:cxnSp>
      <p:sp>
        <p:nvSpPr>
          <p:cNvPr id="1517" name="Google Shape;1517;p80"/>
          <p:cNvSpPr/>
          <p:nvPr/>
        </p:nvSpPr>
        <p:spPr>
          <a:xfrm>
            <a:off x="1410850" y="1800000"/>
            <a:ext cx="1715400" cy="23985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000" b="1" dirty="0">
              <a:solidFill>
                <a:schemeClr val="dk2"/>
              </a:solidFill>
              <a:latin typeface="Michroma"/>
              <a:ea typeface="Michroma"/>
              <a:cs typeface="Michroma"/>
              <a:sym typeface="Michroma"/>
            </a:endParaRPr>
          </a:p>
        </p:txBody>
      </p:sp>
      <p:sp>
        <p:nvSpPr>
          <p:cNvPr id="1518" name="Google Shape;1518;p80"/>
          <p:cNvSpPr/>
          <p:nvPr/>
        </p:nvSpPr>
        <p:spPr>
          <a:xfrm>
            <a:off x="1410850" y="2193575"/>
            <a:ext cx="1715400" cy="184800"/>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519" name="Google Shape;1519;p80"/>
          <p:cNvCxnSpPr>
            <a:stCxn id="1518" idx="3"/>
          </p:cNvCxnSpPr>
          <p:nvPr/>
        </p:nvCxnSpPr>
        <p:spPr>
          <a:xfrm>
            <a:off x="3126250" y="2285975"/>
            <a:ext cx="2017200" cy="78300"/>
          </a:xfrm>
          <a:prstGeom prst="straightConnector1">
            <a:avLst/>
          </a:prstGeom>
          <a:noFill/>
          <a:ln w="28575" cap="flat" cmpd="sng">
            <a:solidFill>
              <a:schemeClr val="dk1"/>
            </a:solidFill>
            <a:prstDash val="solid"/>
            <a:round/>
            <a:headEnd type="triangle" w="med" len="med"/>
            <a:tailEnd type="triangle" w="med" len="med"/>
          </a:ln>
        </p:spPr>
      </p:cxnSp>
      <p:sp>
        <p:nvSpPr>
          <p:cNvPr id="1520" name="Google Shape;1520;p80"/>
          <p:cNvSpPr txBox="1"/>
          <p:nvPr/>
        </p:nvSpPr>
        <p:spPr>
          <a:xfrm rot="127015">
            <a:off x="3527521" y="1940935"/>
            <a:ext cx="1063926" cy="439499"/>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2000" b="1">
                <a:solidFill>
                  <a:schemeClr val="dk1"/>
                </a:solidFill>
                <a:latin typeface="Cairo"/>
                <a:ea typeface="Cairo"/>
                <a:cs typeface="Cairo"/>
                <a:sym typeface="Cairo"/>
              </a:rPr>
              <a:t>TRACK</a:t>
            </a:r>
            <a:endParaRPr sz="2000" b="1" dirty="0">
              <a:solidFill>
                <a:schemeClr val="dk1"/>
              </a:solidFill>
              <a:latin typeface="Cairo"/>
              <a:ea typeface="Cairo"/>
              <a:cs typeface="Cairo"/>
              <a:sym typeface="Cairo"/>
            </a:endParaRPr>
          </a:p>
        </p:txBody>
      </p:sp>
      <p:cxnSp>
        <p:nvCxnSpPr>
          <p:cNvPr id="1521" name="Google Shape;1521;p80"/>
          <p:cNvCxnSpPr>
            <a:stCxn id="1517" idx="0"/>
            <a:endCxn id="1517" idx="2"/>
          </p:cNvCxnSpPr>
          <p:nvPr/>
        </p:nvCxnSpPr>
        <p:spPr>
          <a:xfrm>
            <a:off x="2268550" y="1800000"/>
            <a:ext cx="0" cy="2398500"/>
          </a:xfrm>
          <a:prstGeom prst="straightConnector1">
            <a:avLst/>
          </a:prstGeom>
          <a:noFill/>
          <a:ln w="38100" cap="flat" cmpd="sng">
            <a:solidFill>
              <a:schemeClr val="dk2"/>
            </a:solidFill>
            <a:prstDash val="solid"/>
            <a:round/>
            <a:headEnd type="none" w="med" len="med"/>
            <a:tailEnd type="none" w="med" len="med"/>
          </a:ln>
        </p:spPr>
      </p:cxnSp>
      <p:sp>
        <p:nvSpPr>
          <p:cNvPr id="1522" name="Google Shape;1522;p80"/>
          <p:cNvSpPr txBox="1"/>
          <p:nvPr/>
        </p:nvSpPr>
        <p:spPr>
          <a:xfrm>
            <a:off x="1410850" y="1323250"/>
            <a:ext cx="1715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BANK x 4</a:t>
            </a:r>
            <a:endParaRPr sz="1800" b="1" dirty="0">
              <a:solidFill>
                <a:schemeClr val="lt2"/>
              </a:solidFill>
              <a:latin typeface="Michroma"/>
              <a:ea typeface="Michroma"/>
              <a:cs typeface="Michroma"/>
              <a:sym typeface="Michroma"/>
            </a:endParaRPr>
          </a:p>
        </p:txBody>
      </p:sp>
      <p:sp>
        <p:nvSpPr>
          <p:cNvPr id="1523" name="Google Shape;1523;p80"/>
          <p:cNvSpPr txBox="1"/>
          <p:nvPr/>
        </p:nvSpPr>
        <p:spPr>
          <a:xfrm>
            <a:off x="3241950" y="2399925"/>
            <a:ext cx="1552800" cy="184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8 secs/</a:t>
            </a:r>
            <a:endParaRPr sz="1800" b="1" dirty="0">
              <a:solidFill>
                <a:schemeClr val="lt2"/>
              </a:solidFill>
              <a:latin typeface="Michroma"/>
              <a:ea typeface="Michroma"/>
              <a:cs typeface="Michroma"/>
              <a:sym typeface="Michroma"/>
            </a:endParaRPr>
          </a:p>
          <a:p>
            <a:pPr marL="0" lvl="0" indent="0" algn="ctr" rtl="0">
              <a:spcBef>
                <a:spcPts val="0"/>
              </a:spcBef>
              <a:spcAft>
                <a:spcPts val="0"/>
              </a:spcAft>
              <a:buNone/>
            </a:pPr>
            <a:r>
              <a:rPr lang="en" sz="1800" b="1">
                <a:solidFill>
                  <a:schemeClr val="lt2"/>
                </a:solidFill>
                <a:latin typeface="Michroma"/>
                <a:ea typeface="Michroma"/>
                <a:cs typeface="Michroma"/>
                <a:sym typeface="Michroma"/>
              </a:rPr>
              <a:t>track,</a:t>
            </a:r>
            <a:endParaRPr sz="1800" b="1" dirty="0">
              <a:solidFill>
                <a:schemeClr val="lt2"/>
              </a:solidFill>
              <a:latin typeface="Michroma"/>
              <a:ea typeface="Michroma"/>
              <a:cs typeface="Michroma"/>
              <a:sym typeface="Michroma"/>
            </a:endParaRPr>
          </a:p>
          <a:p>
            <a:pPr marL="0" lvl="0" indent="0" algn="ctr" rtl="0">
              <a:spcBef>
                <a:spcPts val="0"/>
              </a:spcBef>
              <a:spcAft>
                <a:spcPts val="0"/>
              </a:spcAft>
              <a:buNone/>
            </a:pPr>
            <a:r>
              <a:rPr lang="en" sz="1800" b="1">
                <a:solidFill>
                  <a:schemeClr val="lt2"/>
                </a:solidFill>
                <a:latin typeface="Michroma"/>
                <a:ea typeface="Michroma"/>
                <a:cs typeface="Michroma"/>
                <a:sym typeface="Michroma"/>
              </a:rPr>
              <a:t>254 tracks, 2032 records</a:t>
            </a:r>
            <a:endParaRPr sz="1800" b="1" dirty="0">
              <a:solidFill>
                <a:schemeClr val="lt2"/>
              </a:solidFill>
              <a:latin typeface="Michroma"/>
              <a:ea typeface="Michroma"/>
              <a:cs typeface="Michroma"/>
              <a:sym typeface="Michrom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527"/>
        <p:cNvGrpSpPr/>
        <p:nvPr/>
      </p:nvGrpSpPr>
      <p:grpSpPr>
        <a:xfrm>
          <a:off x="0" y="0"/>
          <a:ext cx="0" cy="0"/>
          <a:chOff x="0" y="0"/>
          <a:chExt cx="0" cy="0"/>
        </a:xfrm>
      </p:grpSpPr>
      <p:sp>
        <p:nvSpPr>
          <p:cNvPr id="1528" name="Google Shape;1528;p8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Memory Management</a:t>
            </a:r>
            <a:endParaRPr sz="2400" dirty="0"/>
          </a:p>
        </p:txBody>
      </p:sp>
      <p:sp>
        <p:nvSpPr>
          <p:cNvPr id="1529" name="Google Shape;1529;p81"/>
          <p:cNvSpPr/>
          <p:nvPr/>
        </p:nvSpPr>
        <p:spPr>
          <a:xfrm>
            <a:off x="1078975" y="1784950"/>
            <a:ext cx="1715400" cy="9522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Video</a:t>
            </a:r>
            <a:endParaRPr sz="1800" b="1" dirty="0">
              <a:solidFill>
                <a:schemeClr val="dk1"/>
              </a:solidFill>
              <a:latin typeface="Michroma"/>
              <a:ea typeface="Michroma"/>
              <a:cs typeface="Michroma"/>
              <a:sym typeface="Michroma"/>
            </a:endParaRPr>
          </a:p>
          <a:p>
            <a:pPr marL="0" lvl="0" indent="0" algn="ctr" rtl="0">
              <a:spcBef>
                <a:spcPts val="0"/>
              </a:spcBef>
              <a:spcAft>
                <a:spcPts val="0"/>
              </a:spcAft>
              <a:buNone/>
            </a:pPr>
            <a:r>
              <a:rPr lang="en" sz="2400" b="1">
                <a:solidFill>
                  <a:schemeClr val="dk1"/>
                </a:solidFill>
                <a:latin typeface="Michroma"/>
                <a:ea typeface="Michroma"/>
                <a:cs typeface="Michroma"/>
                <a:sym typeface="Michroma"/>
              </a:rPr>
              <a:t>60k</a:t>
            </a:r>
            <a:endParaRPr sz="2400" b="1" dirty="0">
              <a:solidFill>
                <a:schemeClr val="dk1"/>
              </a:solidFill>
              <a:latin typeface="Michroma"/>
              <a:ea typeface="Michroma"/>
              <a:cs typeface="Michroma"/>
              <a:sym typeface="Michroma"/>
            </a:endParaRPr>
          </a:p>
        </p:txBody>
      </p:sp>
      <p:sp>
        <p:nvSpPr>
          <p:cNvPr id="1530" name="Google Shape;1530;p81"/>
          <p:cNvSpPr/>
          <p:nvPr/>
        </p:nvSpPr>
        <p:spPr>
          <a:xfrm>
            <a:off x="2835866" y="1784950"/>
            <a:ext cx="1715400" cy="9522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2"/>
                </a:solidFill>
                <a:latin typeface="Michroma"/>
                <a:ea typeface="Michroma"/>
                <a:cs typeface="Michroma"/>
                <a:sym typeface="Michroma"/>
              </a:rPr>
              <a:t>MICRO KERNEL</a:t>
            </a:r>
            <a:endParaRPr sz="1800" b="1" dirty="0">
              <a:solidFill>
                <a:schemeClr val="dk2"/>
              </a:solidFill>
              <a:latin typeface="Michroma"/>
              <a:ea typeface="Michroma"/>
              <a:cs typeface="Michroma"/>
              <a:sym typeface="Michroma"/>
            </a:endParaRPr>
          </a:p>
        </p:txBody>
      </p:sp>
      <p:sp>
        <p:nvSpPr>
          <p:cNvPr id="1531" name="Google Shape;1531;p81"/>
          <p:cNvSpPr/>
          <p:nvPr/>
        </p:nvSpPr>
        <p:spPr>
          <a:xfrm rot="-5400000">
            <a:off x="2172353" y="2115625"/>
            <a:ext cx="951600" cy="292500"/>
          </a:xfrm>
          <a:prstGeom prst="roundRect">
            <a:avLst>
              <a:gd name="adj" fmla="val 3089"/>
            </a:avLst>
          </a:prstGeom>
          <a:solidFill>
            <a:schemeClr val="dk2"/>
          </a:solidFill>
          <a:ln w="9525" cap="flat" cmpd="sng">
            <a:solidFill>
              <a:schemeClr val="lt2"/>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SYS</a:t>
            </a:r>
            <a:endParaRPr sz="1800" b="1" i="1" dirty="0">
              <a:solidFill>
                <a:schemeClr val="lt2"/>
              </a:solidFill>
              <a:latin typeface="Michroma"/>
              <a:ea typeface="Michroma"/>
              <a:cs typeface="Michroma"/>
              <a:sym typeface="Michroma"/>
            </a:endParaRPr>
          </a:p>
        </p:txBody>
      </p:sp>
      <p:sp>
        <p:nvSpPr>
          <p:cNvPr id="1532" name="Google Shape;1532;p81"/>
          <p:cNvSpPr txBox="1"/>
          <p:nvPr/>
        </p:nvSpPr>
        <p:spPr>
          <a:xfrm>
            <a:off x="1196850" y="1323250"/>
            <a:ext cx="1479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i="1">
                <a:solidFill>
                  <a:schemeClr val="lt2"/>
                </a:solidFill>
                <a:latin typeface="Michroma"/>
                <a:ea typeface="Michroma"/>
                <a:cs typeface="Michroma"/>
                <a:sym typeface="Michroma"/>
              </a:rPr>
              <a:t>CPU 0</a:t>
            </a:r>
            <a:endParaRPr sz="1800" i="1" dirty="0">
              <a:solidFill>
                <a:schemeClr val="lt2"/>
              </a:solidFill>
              <a:latin typeface="Michroma"/>
              <a:ea typeface="Michroma"/>
              <a:cs typeface="Michroma"/>
              <a:sym typeface="Michroma"/>
            </a:endParaRPr>
          </a:p>
        </p:txBody>
      </p:sp>
      <p:sp>
        <p:nvSpPr>
          <p:cNvPr id="1533" name="Google Shape;1533;p81"/>
          <p:cNvSpPr txBox="1"/>
          <p:nvPr/>
        </p:nvSpPr>
        <p:spPr>
          <a:xfrm>
            <a:off x="2953763" y="1323250"/>
            <a:ext cx="1479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CPU 1</a:t>
            </a:r>
            <a:endParaRPr sz="1800" b="1" dirty="0">
              <a:solidFill>
                <a:schemeClr val="lt2"/>
              </a:solidFill>
              <a:latin typeface="Michroma"/>
              <a:ea typeface="Michroma"/>
              <a:cs typeface="Michroma"/>
              <a:sym typeface="Michroma"/>
            </a:endParaRPr>
          </a:p>
        </p:txBody>
      </p:sp>
      <p:sp>
        <p:nvSpPr>
          <p:cNvPr id="1534" name="Google Shape;1534;p81"/>
          <p:cNvSpPr txBox="1"/>
          <p:nvPr/>
        </p:nvSpPr>
        <p:spPr>
          <a:xfrm>
            <a:off x="4710650" y="1323250"/>
            <a:ext cx="1479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CPU 2</a:t>
            </a:r>
            <a:endParaRPr sz="1800" b="1" dirty="0">
              <a:solidFill>
                <a:schemeClr val="lt2"/>
              </a:solidFill>
              <a:latin typeface="Michroma"/>
              <a:ea typeface="Michroma"/>
              <a:cs typeface="Michroma"/>
              <a:sym typeface="Michroma"/>
            </a:endParaRPr>
          </a:p>
        </p:txBody>
      </p:sp>
      <p:sp>
        <p:nvSpPr>
          <p:cNvPr id="1535" name="Google Shape;1535;p81"/>
          <p:cNvSpPr txBox="1"/>
          <p:nvPr/>
        </p:nvSpPr>
        <p:spPr>
          <a:xfrm>
            <a:off x="6467550" y="1323250"/>
            <a:ext cx="1479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CPU 3</a:t>
            </a:r>
            <a:endParaRPr sz="1800" b="1" dirty="0">
              <a:solidFill>
                <a:schemeClr val="lt2"/>
              </a:solidFill>
              <a:latin typeface="Michroma"/>
              <a:ea typeface="Michroma"/>
              <a:cs typeface="Michroma"/>
              <a:sym typeface="Michroma"/>
            </a:endParaRPr>
          </a:p>
        </p:txBody>
      </p:sp>
      <p:sp>
        <p:nvSpPr>
          <p:cNvPr id="1536" name="Google Shape;1536;p81"/>
          <p:cNvSpPr/>
          <p:nvPr/>
        </p:nvSpPr>
        <p:spPr>
          <a:xfrm>
            <a:off x="4592745" y="1784950"/>
            <a:ext cx="1715400" cy="9522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2"/>
                </a:solidFill>
                <a:latin typeface="Michroma"/>
                <a:ea typeface="Michroma"/>
                <a:cs typeface="Michroma"/>
                <a:sym typeface="Michroma"/>
              </a:rPr>
              <a:t>CP/M</a:t>
            </a:r>
            <a:endParaRPr sz="1800" b="1" dirty="0">
              <a:solidFill>
                <a:schemeClr val="dk2"/>
              </a:solidFill>
              <a:latin typeface="Michroma"/>
              <a:ea typeface="Michroma"/>
              <a:cs typeface="Michroma"/>
              <a:sym typeface="Michroma"/>
            </a:endParaRPr>
          </a:p>
          <a:p>
            <a:pPr marL="0" lvl="0" indent="0" algn="ctr" rtl="0">
              <a:spcBef>
                <a:spcPts val="0"/>
              </a:spcBef>
              <a:spcAft>
                <a:spcPts val="0"/>
              </a:spcAft>
              <a:buNone/>
            </a:pPr>
            <a:r>
              <a:rPr lang="en" sz="2400" b="1">
                <a:solidFill>
                  <a:schemeClr val="dk2"/>
                </a:solidFill>
                <a:latin typeface="Michroma"/>
                <a:ea typeface="Michroma"/>
                <a:cs typeface="Michroma"/>
                <a:sym typeface="Michroma"/>
              </a:rPr>
              <a:t>TTY</a:t>
            </a:r>
            <a:endParaRPr sz="2400" b="1" dirty="0">
              <a:solidFill>
                <a:schemeClr val="dk2"/>
              </a:solidFill>
              <a:latin typeface="Michroma"/>
              <a:ea typeface="Michroma"/>
              <a:cs typeface="Michroma"/>
              <a:sym typeface="Michroma"/>
            </a:endParaRPr>
          </a:p>
        </p:txBody>
      </p:sp>
      <p:sp>
        <p:nvSpPr>
          <p:cNvPr id="1537" name="Google Shape;1537;p81"/>
          <p:cNvSpPr/>
          <p:nvPr/>
        </p:nvSpPr>
        <p:spPr>
          <a:xfrm>
            <a:off x="6349624" y="1784950"/>
            <a:ext cx="1715400" cy="9522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2"/>
                </a:solidFill>
                <a:latin typeface="Michroma"/>
                <a:ea typeface="Michroma"/>
                <a:cs typeface="Michroma"/>
                <a:sym typeface="Michroma"/>
              </a:rPr>
              <a:t>CP/M</a:t>
            </a:r>
            <a:endParaRPr sz="1800" b="1" dirty="0">
              <a:solidFill>
                <a:schemeClr val="dk2"/>
              </a:solidFill>
              <a:latin typeface="Michroma"/>
              <a:ea typeface="Michroma"/>
              <a:cs typeface="Michroma"/>
              <a:sym typeface="Michroma"/>
            </a:endParaRPr>
          </a:p>
          <a:p>
            <a:pPr marL="0" lvl="0" indent="0" algn="ctr" rtl="0">
              <a:spcBef>
                <a:spcPts val="0"/>
              </a:spcBef>
              <a:spcAft>
                <a:spcPts val="0"/>
              </a:spcAft>
              <a:buNone/>
            </a:pPr>
            <a:r>
              <a:rPr lang="en" sz="2400" b="1">
                <a:solidFill>
                  <a:schemeClr val="dk2"/>
                </a:solidFill>
                <a:latin typeface="Michroma"/>
                <a:ea typeface="Michroma"/>
                <a:cs typeface="Michroma"/>
                <a:sym typeface="Michroma"/>
              </a:rPr>
              <a:t>CRT</a:t>
            </a:r>
            <a:endParaRPr sz="2400" b="1" dirty="0">
              <a:solidFill>
                <a:schemeClr val="dk2"/>
              </a:solidFill>
              <a:latin typeface="Michroma"/>
              <a:ea typeface="Michroma"/>
              <a:cs typeface="Michroma"/>
              <a:sym typeface="Michroma"/>
            </a:endParaRPr>
          </a:p>
        </p:txBody>
      </p:sp>
      <p:sp>
        <p:nvSpPr>
          <p:cNvPr id="1538" name="Google Shape;1538;p81"/>
          <p:cNvSpPr txBox="1"/>
          <p:nvPr/>
        </p:nvSpPr>
        <p:spPr>
          <a:xfrm>
            <a:off x="1196850" y="3827725"/>
            <a:ext cx="1479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CPU 4</a:t>
            </a:r>
            <a:endParaRPr sz="1800" b="1" dirty="0">
              <a:solidFill>
                <a:schemeClr val="lt2"/>
              </a:solidFill>
              <a:latin typeface="Michroma"/>
              <a:ea typeface="Michroma"/>
              <a:cs typeface="Michroma"/>
              <a:sym typeface="Michroma"/>
            </a:endParaRPr>
          </a:p>
        </p:txBody>
      </p:sp>
      <p:sp>
        <p:nvSpPr>
          <p:cNvPr id="1539" name="Google Shape;1539;p81"/>
          <p:cNvSpPr txBox="1"/>
          <p:nvPr/>
        </p:nvSpPr>
        <p:spPr>
          <a:xfrm>
            <a:off x="2953750" y="3827725"/>
            <a:ext cx="1479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CPU 5</a:t>
            </a:r>
            <a:endParaRPr sz="1800" b="1" dirty="0">
              <a:solidFill>
                <a:schemeClr val="lt2"/>
              </a:solidFill>
              <a:latin typeface="Michroma"/>
              <a:ea typeface="Michroma"/>
              <a:cs typeface="Michroma"/>
              <a:sym typeface="Michroma"/>
            </a:endParaRPr>
          </a:p>
        </p:txBody>
      </p:sp>
      <p:sp>
        <p:nvSpPr>
          <p:cNvPr id="1540" name="Google Shape;1540;p81"/>
          <p:cNvSpPr txBox="1"/>
          <p:nvPr/>
        </p:nvSpPr>
        <p:spPr>
          <a:xfrm>
            <a:off x="4710650" y="3827725"/>
            <a:ext cx="1479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CPU 6</a:t>
            </a:r>
            <a:endParaRPr sz="1800" b="1" dirty="0">
              <a:solidFill>
                <a:schemeClr val="lt2"/>
              </a:solidFill>
              <a:latin typeface="Michroma"/>
              <a:ea typeface="Michroma"/>
              <a:cs typeface="Michroma"/>
              <a:sym typeface="Michroma"/>
            </a:endParaRPr>
          </a:p>
        </p:txBody>
      </p:sp>
      <p:sp>
        <p:nvSpPr>
          <p:cNvPr id="1541" name="Google Shape;1541;p81"/>
          <p:cNvSpPr txBox="1"/>
          <p:nvPr/>
        </p:nvSpPr>
        <p:spPr>
          <a:xfrm>
            <a:off x="6467550" y="3827725"/>
            <a:ext cx="1479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CPU 7</a:t>
            </a:r>
            <a:endParaRPr sz="1800" b="1" dirty="0">
              <a:solidFill>
                <a:schemeClr val="lt2"/>
              </a:solidFill>
              <a:latin typeface="Michroma"/>
              <a:ea typeface="Michroma"/>
              <a:cs typeface="Michroma"/>
              <a:sym typeface="Michroma"/>
            </a:endParaRPr>
          </a:p>
        </p:txBody>
      </p:sp>
      <p:sp>
        <p:nvSpPr>
          <p:cNvPr id="1542" name="Google Shape;1542;p81"/>
          <p:cNvSpPr/>
          <p:nvPr/>
        </p:nvSpPr>
        <p:spPr>
          <a:xfrm>
            <a:off x="1079026" y="2876050"/>
            <a:ext cx="6986100" cy="9522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Michroma"/>
                <a:ea typeface="Michroma"/>
                <a:cs typeface="Michroma"/>
                <a:sym typeface="Michroma"/>
              </a:rPr>
              <a:t>RAM DISK</a:t>
            </a:r>
            <a:endParaRPr sz="2400" b="1" dirty="0">
              <a:solidFill>
                <a:schemeClr val="dk2"/>
              </a:solidFill>
              <a:latin typeface="Michroma"/>
              <a:ea typeface="Michroma"/>
              <a:cs typeface="Michroma"/>
              <a:sym typeface="Michrom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546"/>
        <p:cNvGrpSpPr/>
        <p:nvPr/>
      </p:nvGrpSpPr>
      <p:grpSpPr>
        <a:xfrm>
          <a:off x="0" y="0"/>
          <a:ext cx="0" cy="0"/>
          <a:chOff x="0" y="0"/>
          <a:chExt cx="0" cy="0"/>
        </a:xfrm>
      </p:grpSpPr>
      <p:sp>
        <p:nvSpPr>
          <p:cNvPr id="1547" name="Google Shape;1547;p82"/>
          <p:cNvSpPr txBox="1"/>
          <p:nvPr/>
        </p:nvSpPr>
        <p:spPr>
          <a:xfrm>
            <a:off x="3486625" y="3977525"/>
            <a:ext cx="43572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a:solidFill>
                  <a:schemeClr val="lt2"/>
                </a:solidFill>
                <a:latin typeface="Michroma"/>
                <a:ea typeface="Michroma"/>
                <a:cs typeface="Michroma"/>
                <a:sym typeface="Michroma"/>
              </a:rPr>
              <a:t>Context Switch</a:t>
            </a:r>
            <a:endParaRPr sz="1600" b="1" dirty="0">
              <a:solidFill>
                <a:schemeClr val="lt2"/>
              </a:solidFill>
              <a:latin typeface="Michroma"/>
              <a:ea typeface="Michroma"/>
              <a:cs typeface="Michroma"/>
              <a:sym typeface="Michroma"/>
            </a:endParaRPr>
          </a:p>
        </p:txBody>
      </p:sp>
      <p:sp>
        <p:nvSpPr>
          <p:cNvPr id="1548" name="Google Shape;1548;p82"/>
          <p:cNvSpPr txBox="1">
            <a:spLocks noGrp="1"/>
          </p:cNvSpPr>
          <p:nvPr>
            <p:ph type="title" idx="4294967295"/>
          </p:nvPr>
        </p:nvSpPr>
        <p:spPr>
          <a:xfrm rot="-5400000">
            <a:off x="645500" y="2153300"/>
            <a:ext cx="1361100" cy="413700"/>
          </a:xfrm>
          <a:prstGeom prst="rect">
            <a:avLst/>
          </a:prstGeom>
          <a:solidFill>
            <a:schemeClr val="dk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0" i="1">
                <a:solidFill>
                  <a:schemeClr val="lt2"/>
                </a:solidFill>
                <a:latin typeface="Cairo"/>
                <a:ea typeface="Cairo"/>
                <a:cs typeface="Cairo"/>
                <a:sym typeface="Cairo"/>
              </a:rPr>
              <a:t>SHM 0</a:t>
            </a:r>
            <a:endParaRPr sz="1800" b="0" i="1" dirty="0">
              <a:solidFill>
                <a:schemeClr val="lt2"/>
              </a:solidFill>
              <a:latin typeface="Cairo"/>
              <a:ea typeface="Cairo"/>
              <a:cs typeface="Cairo"/>
              <a:sym typeface="Cairo"/>
            </a:endParaRPr>
          </a:p>
        </p:txBody>
      </p:sp>
      <p:sp>
        <p:nvSpPr>
          <p:cNvPr id="1549" name="Google Shape;1549;p8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System Memory (Bank 0)</a:t>
            </a:r>
            <a:endParaRPr sz="2400" dirty="0"/>
          </a:p>
        </p:txBody>
      </p:sp>
      <p:sp>
        <p:nvSpPr>
          <p:cNvPr id="1550" name="Google Shape;1550;p82"/>
          <p:cNvSpPr txBox="1">
            <a:spLocks noGrp="1"/>
          </p:cNvSpPr>
          <p:nvPr>
            <p:ph type="title" idx="4294967295"/>
          </p:nvPr>
        </p:nvSpPr>
        <p:spPr>
          <a:xfrm>
            <a:off x="6308718" y="1679600"/>
            <a:ext cx="886500" cy="2309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latin typeface="Cairo"/>
                <a:ea typeface="Cairo"/>
                <a:cs typeface="Cairo"/>
                <a:sym typeface="Cairo"/>
              </a:rPr>
              <a:t>TBD</a:t>
            </a:r>
            <a:endParaRPr sz="1800" dirty="0">
              <a:solidFill>
                <a:schemeClr val="lt2"/>
              </a:solidFill>
              <a:latin typeface="Cairo"/>
              <a:ea typeface="Cairo"/>
              <a:cs typeface="Cairo"/>
              <a:sym typeface="Cairo"/>
            </a:endParaRPr>
          </a:p>
        </p:txBody>
      </p:sp>
      <p:sp>
        <p:nvSpPr>
          <p:cNvPr id="1551" name="Google Shape;1551;p82"/>
          <p:cNvSpPr txBox="1">
            <a:spLocks noGrp="1"/>
          </p:cNvSpPr>
          <p:nvPr>
            <p:ph type="title" idx="4294967295"/>
          </p:nvPr>
        </p:nvSpPr>
        <p:spPr>
          <a:xfrm rot="-5400000">
            <a:off x="861425" y="3317750"/>
            <a:ext cx="919800" cy="4233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0" i="1">
                <a:latin typeface="Cairo"/>
                <a:ea typeface="Cairo"/>
                <a:cs typeface="Cairo"/>
                <a:sym typeface="Cairo"/>
              </a:rPr>
              <a:t>CPU 0</a:t>
            </a:r>
            <a:endParaRPr sz="1800" b="0" i="1" dirty="0">
              <a:latin typeface="Cairo"/>
              <a:ea typeface="Cairo"/>
              <a:cs typeface="Cairo"/>
              <a:sym typeface="Cairo"/>
            </a:endParaRPr>
          </a:p>
        </p:txBody>
      </p:sp>
      <p:sp>
        <p:nvSpPr>
          <p:cNvPr id="1552" name="Google Shape;1552;p82"/>
          <p:cNvSpPr txBox="1">
            <a:spLocks noGrp="1"/>
          </p:cNvSpPr>
          <p:nvPr>
            <p:ph type="title" idx="4294967295"/>
          </p:nvPr>
        </p:nvSpPr>
        <p:spPr>
          <a:xfrm rot="-5400000">
            <a:off x="6239113" y="2617250"/>
            <a:ext cx="2309700" cy="4344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CONTEXT SEQUENCE</a:t>
            </a:r>
            <a:endParaRPr sz="1800" dirty="0">
              <a:solidFill>
                <a:schemeClr val="dk2"/>
              </a:solidFill>
              <a:latin typeface="Cairo"/>
              <a:ea typeface="Cairo"/>
              <a:cs typeface="Cairo"/>
              <a:sym typeface="Cairo"/>
            </a:endParaRPr>
          </a:p>
        </p:txBody>
      </p:sp>
      <p:sp>
        <p:nvSpPr>
          <p:cNvPr id="1553" name="Google Shape;1553;p82"/>
          <p:cNvSpPr txBox="1">
            <a:spLocks noGrp="1"/>
          </p:cNvSpPr>
          <p:nvPr>
            <p:ph type="title" idx="4294967295"/>
          </p:nvPr>
        </p:nvSpPr>
        <p:spPr>
          <a:xfrm rot="-5400000">
            <a:off x="6673259" y="2617250"/>
            <a:ext cx="2309700" cy="4344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r" rtl="0">
              <a:spcBef>
                <a:spcPts val="0"/>
              </a:spcBef>
              <a:spcAft>
                <a:spcPts val="0"/>
              </a:spcAft>
              <a:buNone/>
            </a:pPr>
            <a:r>
              <a:rPr lang="en" sz="1800">
                <a:latin typeface="Cairo"/>
                <a:ea typeface="Cairo"/>
                <a:cs typeface="Cairo"/>
                <a:sym typeface="Cairo"/>
              </a:rPr>
              <a:t>ZERO PAGE </a:t>
            </a:r>
            <a:endParaRPr sz="1800" dirty="0">
              <a:latin typeface="Cairo"/>
              <a:ea typeface="Cairo"/>
              <a:cs typeface="Cairo"/>
              <a:sym typeface="Cairo"/>
            </a:endParaRPr>
          </a:p>
        </p:txBody>
      </p:sp>
      <p:sp>
        <p:nvSpPr>
          <p:cNvPr id="1554" name="Google Shape;1554;p82"/>
          <p:cNvSpPr txBox="1"/>
          <p:nvPr/>
        </p:nvSpPr>
        <p:spPr>
          <a:xfrm>
            <a:off x="720000" y="1184775"/>
            <a:ext cx="7704000" cy="494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1900" b="1">
                <a:solidFill>
                  <a:schemeClr val="dk1"/>
                </a:solidFill>
                <a:latin typeface="Courier New"/>
                <a:ea typeface="Courier New"/>
                <a:cs typeface="Courier New"/>
                <a:sym typeface="Courier New"/>
              </a:rPr>
              <a:t>F0 F1 F2 F3 F4 F5 F6 F7 F8 F9 FA FB FC FD FE FF</a:t>
            </a:r>
            <a:endParaRPr sz="1900" b="1" dirty="0">
              <a:solidFill>
                <a:schemeClr val="dk1"/>
              </a:solidFill>
              <a:latin typeface="Courier New"/>
              <a:ea typeface="Courier New"/>
              <a:cs typeface="Courier New"/>
              <a:sym typeface="Courier New"/>
            </a:endParaRPr>
          </a:p>
        </p:txBody>
      </p:sp>
      <p:cxnSp>
        <p:nvCxnSpPr>
          <p:cNvPr id="1555" name="Google Shape;1555;p82"/>
          <p:cNvCxnSpPr/>
          <p:nvPr/>
        </p:nvCxnSpPr>
        <p:spPr>
          <a:xfrm>
            <a:off x="7610950" y="3069500"/>
            <a:ext cx="434100" cy="0"/>
          </a:xfrm>
          <a:prstGeom prst="straightConnector1">
            <a:avLst/>
          </a:prstGeom>
          <a:noFill/>
          <a:ln w="19050" cap="flat" cmpd="sng">
            <a:solidFill>
              <a:schemeClr val="dk1"/>
            </a:solidFill>
            <a:prstDash val="dash"/>
            <a:round/>
            <a:headEnd type="none" w="med" len="med"/>
            <a:tailEnd type="none" w="med" len="med"/>
          </a:ln>
        </p:spPr>
      </p:cxnSp>
      <p:sp>
        <p:nvSpPr>
          <p:cNvPr id="1556" name="Google Shape;1556;p82"/>
          <p:cNvSpPr txBox="1"/>
          <p:nvPr/>
        </p:nvSpPr>
        <p:spPr>
          <a:xfrm rot="-5400000">
            <a:off x="7383825" y="3315050"/>
            <a:ext cx="919800" cy="428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1800" b="1">
                <a:solidFill>
                  <a:schemeClr val="dk1"/>
                </a:solidFill>
                <a:latin typeface="Cairo"/>
                <a:ea typeface="Cairo"/>
                <a:cs typeface="Cairo"/>
                <a:sym typeface="Cairo"/>
              </a:rPr>
              <a:t>vCPU</a:t>
            </a:r>
            <a:endParaRPr sz="1800" b="1" dirty="0">
              <a:solidFill>
                <a:schemeClr val="dk1"/>
              </a:solidFill>
              <a:latin typeface="Cairo"/>
              <a:ea typeface="Cairo"/>
              <a:cs typeface="Cairo"/>
              <a:sym typeface="Cairo"/>
            </a:endParaRPr>
          </a:p>
        </p:txBody>
      </p:sp>
      <p:sp>
        <p:nvSpPr>
          <p:cNvPr id="1557" name="Google Shape;1557;p82"/>
          <p:cNvSpPr txBox="1"/>
          <p:nvPr/>
        </p:nvSpPr>
        <p:spPr>
          <a:xfrm>
            <a:off x="564900" y="1679600"/>
            <a:ext cx="534000" cy="311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1900" b="1">
                <a:solidFill>
                  <a:schemeClr val="dk1"/>
                </a:solidFill>
                <a:latin typeface="Courier New"/>
                <a:ea typeface="Courier New"/>
                <a:cs typeface="Courier New"/>
                <a:sym typeface="Courier New"/>
              </a:rPr>
              <a:t>00</a:t>
            </a:r>
            <a:endParaRPr sz="1900" b="1" dirty="0">
              <a:solidFill>
                <a:schemeClr val="dk1"/>
              </a:solidFill>
              <a:latin typeface="Courier New"/>
              <a:ea typeface="Courier New"/>
              <a:cs typeface="Courier New"/>
              <a:sym typeface="Courier New"/>
            </a:endParaRPr>
          </a:p>
        </p:txBody>
      </p:sp>
      <p:sp>
        <p:nvSpPr>
          <p:cNvPr id="1558" name="Google Shape;1558;p82"/>
          <p:cNvSpPr txBox="1"/>
          <p:nvPr/>
        </p:nvSpPr>
        <p:spPr>
          <a:xfrm>
            <a:off x="564975" y="3677900"/>
            <a:ext cx="534000" cy="311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1900" b="1">
                <a:solidFill>
                  <a:schemeClr val="dk1"/>
                </a:solidFill>
                <a:latin typeface="Courier New"/>
                <a:ea typeface="Courier New"/>
                <a:cs typeface="Courier New"/>
                <a:sym typeface="Courier New"/>
              </a:rPr>
              <a:t>FF</a:t>
            </a:r>
            <a:endParaRPr sz="1900" b="1" dirty="0">
              <a:solidFill>
                <a:schemeClr val="dk1"/>
              </a:solidFill>
              <a:latin typeface="Courier New"/>
              <a:ea typeface="Courier New"/>
              <a:cs typeface="Courier New"/>
              <a:sym typeface="Courier New"/>
            </a:endParaRPr>
          </a:p>
        </p:txBody>
      </p:sp>
      <p:cxnSp>
        <p:nvCxnSpPr>
          <p:cNvPr id="1559" name="Google Shape;1559;p82"/>
          <p:cNvCxnSpPr>
            <a:stCxn id="1560" idx="1"/>
            <a:endCxn id="1556" idx="1"/>
          </p:cNvCxnSpPr>
          <p:nvPr/>
        </p:nvCxnSpPr>
        <p:spPr>
          <a:xfrm>
            <a:off x="3248025" y="3988700"/>
            <a:ext cx="4595700" cy="600"/>
          </a:xfrm>
          <a:prstGeom prst="bentConnector4">
            <a:avLst>
              <a:gd name="adj1" fmla="val 156"/>
              <a:gd name="adj2" fmla="val 63879167"/>
            </a:avLst>
          </a:prstGeom>
          <a:noFill/>
          <a:ln w="38100" cap="flat" cmpd="sng">
            <a:solidFill>
              <a:schemeClr val="lt2"/>
            </a:solidFill>
            <a:prstDash val="dash"/>
            <a:round/>
            <a:headEnd type="stealth" w="med" len="med"/>
            <a:tailEnd type="stealth" w="med" len="med"/>
          </a:ln>
        </p:spPr>
      </p:cxnSp>
      <p:sp>
        <p:nvSpPr>
          <p:cNvPr id="1561" name="Google Shape;1561;p82"/>
          <p:cNvSpPr txBox="1">
            <a:spLocks noGrp="1"/>
          </p:cNvSpPr>
          <p:nvPr>
            <p:ph type="title" idx="4294967295"/>
          </p:nvPr>
        </p:nvSpPr>
        <p:spPr>
          <a:xfrm>
            <a:off x="1534275" y="1679600"/>
            <a:ext cx="3023400" cy="1361100"/>
          </a:xfrm>
          <a:prstGeom prst="rect">
            <a:avLst/>
          </a:prstGeom>
          <a:solidFill>
            <a:schemeClr val="dk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latin typeface="Cairo"/>
                <a:ea typeface="Cairo"/>
                <a:cs typeface="Cairo"/>
                <a:sym typeface="Cairo"/>
              </a:rPr>
              <a:t>SHM 1 … SHM 7</a:t>
            </a:r>
            <a:endParaRPr sz="1800" dirty="0">
              <a:solidFill>
                <a:schemeClr val="lt2"/>
              </a:solidFill>
              <a:latin typeface="Cairo"/>
              <a:ea typeface="Cairo"/>
              <a:cs typeface="Cairo"/>
              <a:sym typeface="Cairo"/>
            </a:endParaRPr>
          </a:p>
        </p:txBody>
      </p:sp>
      <p:sp>
        <p:nvSpPr>
          <p:cNvPr id="1562" name="Google Shape;1562;p82"/>
          <p:cNvSpPr txBox="1">
            <a:spLocks noGrp="1"/>
          </p:cNvSpPr>
          <p:nvPr>
            <p:ph type="title" idx="4294967295"/>
          </p:nvPr>
        </p:nvSpPr>
        <p:spPr>
          <a:xfrm>
            <a:off x="4557681" y="1679600"/>
            <a:ext cx="1751100" cy="2309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SERIAL &amp; KEYBOARD</a:t>
            </a:r>
            <a:endParaRPr sz="1800" dirty="0">
              <a:solidFill>
                <a:schemeClr val="dk2"/>
              </a:solidFill>
              <a:latin typeface="Cairo"/>
              <a:ea typeface="Cairo"/>
              <a:cs typeface="Cairo"/>
              <a:sym typeface="Cairo"/>
            </a:endParaRPr>
          </a:p>
          <a:p>
            <a:pPr marL="0" lvl="0" indent="0" algn="ctr" rtl="0">
              <a:spcBef>
                <a:spcPts val="0"/>
              </a:spcBef>
              <a:spcAft>
                <a:spcPts val="0"/>
              </a:spcAft>
              <a:buNone/>
            </a:pPr>
            <a:r>
              <a:rPr lang="en" sz="1800">
                <a:solidFill>
                  <a:schemeClr val="dk2"/>
                </a:solidFill>
                <a:latin typeface="Cairo"/>
                <a:ea typeface="Cairo"/>
                <a:cs typeface="Cairo"/>
                <a:sym typeface="Cairo"/>
              </a:rPr>
              <a:t>BUFFERS</a:t>
            </a:r>
            <a:endParaRPr sz="1800" dirty="0">
              <a:solidFill>
                <a:schemeClr val="dk2"/>
              </a:solidFill>
              <a:latin typeface="Cairo"/>
              <a:ea typeface="Cairo"/>
              <a:cs typeface="Cairo"/>
              <a:sym typeface="Cairo"/>
            </a:endParaRPr>
          </a:p>
        </p:txBody>
      </p:sp>
      <p:sp>
        <p:nvSpPr>
          <p:cNvPr id="1563" name="Google Shape;1563;p82"/>
          <p:cNvSpPr txBox="1">
            <a:spLocks noGrp="1"/>
          </p:cNvSpPr>
          <p:nvPr>
            <p:ph type="title" idx="4294967295"/>
          </p:nvPr>
        </p:nvSpPr>
        <p:spPr>
          <a:xfrm>
            <a:off x="1534275" y="3069500"/>
            <a:ext cx="3023400" cy="9198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Cairo"/>
                <a:ea typeface="Cairo"/>
                <a:cs typeface="Cairo"/>
                <a:sym typeface="Cairo"/>
              </a:rPr>
              <a:t>CPU 1 … CPU 7</a:t>
            </a:r>
            <a:endParaRPr sz="1800" dirty="0">
              <a:latin typeface="Cairo"/>
              <a:ea typeface="Cairo"/>
              <a:cs typeface="Cairo"/>
              <a:sym typeface="Cairo"/>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567"/>
        <p:cNvGrpSpPr/>
        <p:nvPr/>
      </p:nvGrpSpPr>
      <p:grpSpPr>
        <a:xfrm>
          <a:off x="0" y="0"/>
          <a:ext cx="0" cy="0"/>
          <a:chOff x="0" y="0"/>
          <a:chExt cx="0" cy="0"/>
        </a:xfrm>
      </p:grpSpPr>
      <p:sp>
        <p:nvSpPr>
          <p:cNvPr id="1568" name="Google Shape;1568;p8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A: Drive Read</a:t>
            </a:r>
            <a:endParaRPr sz="2400" dirty="0"/>
          </a:p>
        </p:txBody>
      </p:sp>
      <p:cxnSp>
        <p:nvCxnSpPr>
          <p:cNvPr id="1569" name="Google Shape;1569;p83"/>
          <p:cNvCxnSpPr>
            <a:stCxn id="1570" idx="0"/>
            <a:endCxn id="1571" idx="0"/>
          </p:cNvCxnSpPr>
          <p:nvPr/>
        </p:nvCxnSpPr>
        <p:spPr>
          <a:xfrm rot="10800000" flipH="1">
            <a:off x="2929173" y="2360000"/>
            <a:ext cx="12900" cy="1169400"/>
          </a:xfrm>
          <a:prstGeom prst="bentConnector3">
            <a:avLst>
              <a:gd name="adj1" fmla="val -4807157"/>
            </a:avLst>
          </a:prstGeom>
          <a:noFill/>
          <a:ln w="38100" cap="flat" cmpd="sng">
            <a:solidFill>
              <a:schemeClr val="lt2"/>
            </a:solidFill>
            <a:prstDash val="solid"/>
            <a:round/>
            <a:headEnd type="triangle" w="med" len="med"/>
            <a:tailEnd type="none" w="med" len="med"/>
          </a:ln>
        </p:spPr>
      </p:cxnSp>
      <p:sp>
        <p:nvSpPr>
          <p:cNvPr id="1572" name="Google Shape;1572;p83"/>
          <p:cNvSpPr txBox="1"/>
          <p:nvPr/>
        </p:nvSpPr>
        <p:spPr>
          <a:xfrm>
            <a:off x="3352625" y="1898450"/>
            <a:ext cx="24552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Kernel Copy</a:t>
            </a:r>
            <a:endParaRPr sz="1800" b="1" dirty="0">
              <a:solidFill>
                <a:schemeClr val="lt2"/>
              </a:solidFill>
              <a:latin typeface="Cairo"/>
              <a:ea typeface="Cairo"/>
              <a:cs typeface="Cairo"/>
              <a:sym typeface="Cairo"/>
            </a:endParaRPr>
          </a:p>
        </p:txBody>
      </p:sp>
      <p:sp>
        <p:nvSpPr>
          <p:cNvPr id="1571" name="Google Shape;1571;p83"/>
          <p:cNvSpPr txBox="1">
            <a:spLocks noGrp="1"/>
          </p:cNvSpPr>
          <p:nvPr>
            <p:ph type="title" idx="4294967295"/>
          </p:nvPr>
        </p:nvSpPr>
        <p:spPr>
          <a:xfrm rot="-5400000">
            <a:off x="2465814" y="2156000"/>
            <a:ext cx="1361100" cy="4083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RECORD</a:t>
            </a:r>
            <a:endParaRPr sz="1800" dirty="0">
              <a:solidFill>
                <a:schemeClr val="dk2"/>
              </a:solidFill>
              <a:latin typeface="Cairo"/>
              <a:ea typeface="Cairo"/>
              <a:cs typeface="Cairo"/>
              <a:sym typeface="Cairo"/>
            </a:endParaRPr>
          </a:p>
        </p:txBody>
      </p:sp>
      <p:sp>
        <p:nvSpPr>
          <p:cNvPr id="1573" name="Google Shape;1573;p83"/>
          <p:cNvSpPr txBox="1">
            <a:spLocks noGrp="1"/>
          </p:cNvSpPr>
          <p:nvPr>
            <p:ph type="title" idx="4294967295"/>
          </p:nvPr>
        </p:nvSpPr>
        <p:spPr>
          <a:xfrm rot="-5400000">
            <a:off x="5333539" y="2156000"/>
            <a:ext cx="1361100" cy="4083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RECORD</a:t>
            </a:r>
            <a:endParaRPr sz="1800" dirty="0">
              <a:solidFill>
                <a:schemeClr val="dk2"/>
              </a:solidFill>
              <a:latin typeface="Cairo"/>
              <a:ea typeface="Cairo"/>
              <a:cs typeface="Cairo"/>
              <a:sym typeface="Cairo"/>
            </a:endParaRPr>
          </a:p>
        </p:txBody>
      </p:sp>
      <p:cxnSp>
        <p:nvCxnSpPr>
          <p:cNvPr id="1574" name="Google Shape;1574;p83"/>
          <p:cNvCxnSpPr>
            <a:stCxn id="1573" idx="2"/>
            <a:endCxn id="1575" idx="2"/>
          </p:cNvCxnSpPr>
          <p:nvPr/>
        </p:nvCxnSpPr>
        <p:spPr>
          <a:xfrm>
            <a:off x="6218239" y="2360150"/>
            <a:ext cx="21900" cy="1169400"/>
          </a:xfrm>
          <a:prstGeom prst="bentConnector3">
            <a:avLst>
              <a:gd name="adj1" fmla="val 2921282"/>
            </a:avLst>
          </a:prstGeom>
          <a:noFill/>
          <a:ln w="38100" cap="flat" cmpd="sng">
            <a:solidFill>
              <a:schemeClr val="lt2"/>
            </a:solidFill>
            <a:prstDash val="solid"/>
            <a:round/>
            <a:headEnd type="triangle" w="med" len="med"/>
            <a:tailEnd type="none" w="med" len="med"/>
          </a:ln>
        </p:spPr>
      </p:cxnSp>
      <p:cxnSp>
        <p:nvCxnSpPr>
          <p:cNvPr id="1576" name="Google Shape;1576;p83"/>
          <p:cNvCxnSpPr/>
          <p:nvPr/>
        </p:nvCxnSpPr>
        <p:spPr>
          <a:xfrm>
            <a:off x="3363573" y="3224600"/>
            <a:ext cx="1002000" cy="0"/>
          </a:xfrm>
          <a:prstGeom prst="straightConnector1">
            <a:avLst/>
          </a:prstGeom>
          <a:noFill/>
          <a:ln w="28575" cap="flat" cmpd="sng">
            <a:solidFill>
              <a:schemeClr val="lt2"/>
            </a:solidFill>
            <a:prstDash val="dash"/>
            <a:round/>
            <a:headEnd type="none" w="med" len="med"/>
            <a:tailEnd type="stealth" w="med" len="med"/>
          </a:ln>
        </p:spPr>
      </p:cxnSp>
      <p:cxnSp>
        <p:nvCxnSpPr>
          <p:cNvPr id="1577" name="Google Shape;1577;p83"/>
          <p:cNvCxnSpPr/>
          <p:nvPr/>
        </p:nvCxnSpPr>
        <p:spPr>
          <a:xfrm>
            <a:off x="4799916" y="3224600"/>
            <a:ext cx="1005900" cy="0"/>
          </a:xfrm>
          <a:prstGeom prst="straightConnector1">
            <a:avLst/>
          </a:prstGeom>
          <a:noFill/>
          <a:ln w="28575" cap="flat" cmpd="sng">
            <a:solidFill>
              <a:schemeClr val="lt2"/>
            </a:solidFill>
            <a:prstDash val="dash"/>
            <a:round/>
            <a:headEnd type="none" w="med" len="med"/>
            <a:tailEnd type="stealth" w="med" len="med"/>
          </a:ln>
        </p:spPr>
      </p:cxnSp>
      <p:cxnSp>
        <p:nvCxnSpPr>
          <p:cNvPr id="1578" name="Google Shape;1578;p83"/>
          <p:cNvCxnSpPr>
            <a:stCxn id="1571" idx="2"/>
            <a:endCxn id="1573" idx="0"/>
          </p:cNvCxnSpPr>
          <p:nvPr/>
        </p:nvCxnSpPr>
        <p:spPr>
          <a:xfrm>
            <a:off x="3350514" y="2360150"/>
            <a:ext cx="2459400" cy="0"/>
          </a:xfrm>
          <a:prstGeom prst="straightConnector1">
            <a:avLst/>
          </a:prstGeom>
          <a:noFill/>
          <a:ln w="38100" cap="flat" cmpd="sng">
            <a:solidFill>
              <a:schemeClr val="lt2"/>
            </a:solidFill>
            <a:prstDash val="solid"/>
            <a:round/>
            <a:headEnd type="triangle" w="med" len="med"/>
            <a:tailEnd type="none" w="med" len="med"/>
          </a:ln>
        </p:spPr>
      </p:cxnSp>
      <p:sp>
        <p:nvSpPr>
          <p:cNvPr id="1570" name="Google Shape;1570;p83"/>
          <p:cNvSpPr txBox="1">
            <a:spLocks noGrp="1"/>
          </p:cNvSpPr>
          <p:nvPr>
            <p:ph type="title" idx="4294967295"/>
          </p:nvPr>
        </p:nvSpPr>
        <p:spPr>
          <a:xfrm rot="-5400000">
            <a:off x="2686473" y="3312200"/>
            <a:ext cx="919800" cy="4344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Cairo"/>
                <a:ea typeface="Cairo"/>
                <a:cs typeface="Cairo"/>
                <a:sym typeface="Cairo"/>
              </a:rPr>
              <a:t>CP/M</a:t>
            </a:r>
            <a:endParaRPr sz="1800" dirty="0">
              <a:latin typeface="Cairo"/>
              <a:ea typeface="Cairo"/>
              <a:cs typeface="Cairo"/>
              <a:sym typeface="Cairo"/>
            </a:endParaRPr>
          </a:p>
        </p:txBody>
      </p:sp>
      <p:sp>
        <p:nvSpPr>
          <p:cNvPr id="1575" name="Google Shape;1575;p83"/>
          <p:cNvSpPr txBox="1">
            <a:spLocks noGrp="1"/>
          </p:cNvSpPr>
          <p:nvPr>
            <p:ph type="title" idx="4294967295"/>
          </p:nvPr>
        </p:nvSpPr>
        <p:spPr>
          <a:xfrm rot="-5400000">
            <a:off x="5563116" y="3312200"/>
            <a:ext cx="919800" cy="4344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Cairo"/>
                <a:ea typeface="Cairo"/>
                <a:cs typeface="Cairo"/>
                <a:sym typeface="Cairo"/>
              </a:rPr>
              <a:t>DISK</a:t>
            </a:r>
            <a:endParaRPr sz="1800" dirty="0">
              <a:latin typeface="Cairo"/>
              <a:ea typeface="Cairo"/>
              <a:cs typeface="Cairo"/>
              <a:sym typeface="Cairo"/>
            </a:endParaRPr>
          </a:p>
        </p:txBody>
      </p:sp>
      <p:sp>
        <p:nvSpPr>
          <p:cNvPr id="1579" name="Google Shape;1579;p83"/>
          <p:cNvSpPr txBox="1">
            <a:spLocks noGrp="1"/>
          </p:cNvSpPr>
          <p:nvPr>
            <p:ph type="title" idx="4294967295"/>
          </p:nvPr>
        </p:nvSpPr>
        <p:spPr>
          <a:xfrm rot="-5400000">
            <a:off x="4122730" y="3312200"/>
            <a:ext cx="919800" cy="4344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Cairo"/>
                <a:ea typeface="Cairo"/>
                <a:cs typeface="Cairo"/>
                <a:sym typeface="Cairo"/>
              </a:rPr>
              <a:t>KERNEL</a:t>
            </a:r>
            <a:endParaRPr sz="1600" dirty="0">
              <a:latin typeface="Cairo"/>
              <a:ea typeface="Cairo"/>
              <a:cs typeface="Cairo"/>
              <a:sym typeface="Cairo"/>
            </a:endParaRPr>
          </a:p>
        </p:txBody>
      </p:sp>
      <p:sp>
        <p:nvSpPr>
          <p:cNvPr id="1580" name="Google Shape;1580;p83"/>
          <p:cNvSpPr txBox="1"/>
          <p:nvPr/>
        </p:nvSpPr>
        <p:spPr>
          <a:xfrm>
            <a:off x="3363575" y="2762900"/>
            <a:ext cx="100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GET ?</a:t>
            </a:r>
            <a:endParaRPr sz="1800" b="1" dirty="0">
              <a:solidFill>
                <a:schemeClr val="lt2"/>
              </a:solidFill>
              <a:latin typeface="Cairo"/>
              <a:ea typeface="Cairo"/>
              <a:cs typeface="Cairo"/>
              <a:sym typeface="Cairo"/>
            </a:endParaRPr>
          </a:p>
        </p:txBody>
      </p:sp>
      <p:sp>
        <p:nvSpPr>
          <p:cNvPr id="1581" name="Google Shape;1581;p83"/>
          <p:cNvSpPr txBox="1"/>
          <p:nvPr/>
        </p:nvSpPr>
        <p:spPr>
          <a:xfrm>
            <a:off x="4801875" y="2762900"/>
            <a:ext cx="100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GET 5</a:t>
            </a:r>
            <a:endParaRPr sz="1800" b="1" dirty="0">
              <a:solidFill>
                <a:schemeClr val="lt2"/>
              </a:solidFill>
              <a:latin typeface="Cairo"/>
              <a:ea typeface="Cairo"/>
              <a:cs typeface="Cairo"/>
              <a:sym typeface="Cairo"/>
            </a:endParaRPr>
          </a:p>
        </p:txBody>
      </p:sp>
      <p:cxnSp>
        <p:nvCxnSpPr>
          <p:cNvPr id="1582" name="Google Shape;1582;p83"/>
          <p:cNvCxnSpPr/>
          <p:nvPr/>
        </p:nvCxnSpPr>
        <p:spPr>
          <a:xfrm>
            <a:off x="4799916" y="3834200"/>
            <a:ext cx="1005900" cy="0"/>
          </a:xfrm>
          <a:prstGeom prst="straightConnector1">
            <a:avLst/>
          </a:prstGeom>
          <a:noFill/>
          <a:ln w="28575" cap="flat" cmpd="sng">
            <a:solidFill>
              <a:schemeClr val="lt2"/>
            </a:solidFill>
            <a:prstDash val="dash"/>
            <a:round/>
            <a:headEnd type="stealth" w="med" len="med"/>
            <a:tailEnd type="none" w="med" len="med"/>
          </a:ln>
        </p:spPr>
      </p:cxnSp>
      <p:sp>
        <p:nvSpPr>
          <p:cNvPr id="1583" name="Google Shape;1583;p83"/>
          <p:cNvSpPr txBox="1"/>
          <p:nvPr/>
        </p:nvSpPr>
        <p:spPr>
          <a:xfrm>
            <a:off x="4801875" y="3372500"/>
            <a:ext cx="100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RTN ?</a:t>
            </a:r>
            <a:endParaRPr sz="1800" b="1" dirty="0">
              <a:solidFill>
                <a:schemeClr val="lt2"/>
              </a:solidFill>
              <a:latin typeface="Cairo"/>
              <a:ea typeface="Cairo"/>
              <a:cs typeface="Cairo"/>
              <a:sym typeface="Cairo"/>
            </a:endParaRPr>
          </a:p>
        </p:txBody>
      </p:sp>
      <p:cxnSp>
        <p:nvCxnSpPr>
          <p:cNvPr id="1584" name="Google Shape;1584;p83"/>
          <p:cNvCxnSpPr/>
          <p:nvPr/>
        </p:nvCxnSpPr>
        <p:spPr>
          <a:xfrm>
            <a:off x="3352116" y="3834200"/>
            <a:ext cx="1005900" cy="0"/>
          </a:xfrm>
          <a:prstGeom prst="straightConnector1">
            <a:avLst/>
          </a:prstGeom>
          <a:noFill/>
          <a:ln w="28575" cap="flat" cmpd="sng">
            <a:solidFill>
              <a:schemeClr val="lt2"/>
            </a:solidFill>
            <a:prstDash val="dash"/>
            <a:round/>
            <a:headEnd type="stealth" w="med" len="med"/>
            <a:tailEnd type="none" w="med" len="med"/>
          </a:ln>
        </p:spPr>
      </p:cxnSp>
      <p:sp>
        <p:nvSpPr>
          <p:cNvPr id="1585" name="Google Shape;1585;p83"/>
          <p:cNvSpPr txBox="1"/>
          <p:nvPr/>
        </p:nvSpPr>
        <p:spPr>
          <a:xfrm>
            <a:off x="3354075" y="3372500"/>
            <a:ext cx="100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RTN 2</a:t>
            </a:r>
            <a:endParaRPr sz="1800" b="1" dirty="0">
              <a:solidFill>
                <a:schemeClr val="lt2"/>
              </a:solidFill>
              <a:latin typeface="Cairo"/>
              <a:ea typeface="Cairo"/>
              <a:cs typeface="Cairo"/>
              <a:sym typeface="Cairo"/>
            </a:endParaRPr>
          </a:p>
        </p:txBody>
      </p:sp>
      <p:sp>
        <p:nvSpPr>
          <p:cNvPr id="1586" name="Google Shape;1586;p83"/>
          <p:cNvSpPr txBox="1"/>
          <p:nvPr/>
        </p:nvSpPr>
        <p:spPr>
          <a:xfrm>
            <a:off x="2642100" y="3989300"/>
            <a:ext cx="3859800" cy="494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1900" b="1">
                <a:solidFill>
                  <a:schemeClr val="dk1"/>
                </a:solidFill>
                <a:latin typeface="Courier New"/>
                <a:ea typeface="Courier New"/>
                <a:cs typeface="Courier New"/>
                <a:sym typeface="Courier New"/>
              </a:rPr>
              <a:t>2         1         5</a:t>
            </a:r>
            <a:endParaRPr sz="1900" b="1" dirty="0">
              <a:solidFill>
                <a:schemeClr val="dk1"/>
              </a:solidFill>
              <a:latin typeface="Courier New"/>
              <a:ea typeface="Courier New"/>
              <a:cs typeface="Courier New"/>
              <a:sym typeface="Courier New"/>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590"/>
        <p:cNvGrpSpPr/>
        <p:nvPr/>
      </p:nvGrpSpPr>
      <p:grpSpPr>
        <a:xfrm>
          <a:off x="0" y="0"/>
          <a:ext cx="0" cy="0"/>
          <a:chOff x="0" y="0"/>
          <a:chExt cx="0" cy="0"/>
        </a:xfrm>
      </p:grpSpPr>
      <p:sp>
        <p:nvSpPr>
          <p:cNvPr id="1591" name="Google Shape;1591;p8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A: Drive Write</a:t>
            </a:r>
            <a:endParaRPr sz="2400" dirty="0"/>
          </a:p>
        </p:txBody>
      </p:sp>
      <p:cxnSp>
        <p:nvCxnSpPr>
          <p:cNvPr id="1592" name="Google Shape;1592;p84"/>
          <p:cNvCxnSpPr>
            <a:stCxn id="1593" idx="0"/>
            <a:endCxn id="1594" idx="0"/>
          </p:cNvCxnSpPr>
          <p:nvPr/>
        </p:nvCxnSpPr>
        <p:spPr>
          <a:xfrm rot="10800000" flipH="1">
            <a:off x="2929173" y="2360000"/>
            <a:ext cx="12900" cy="1169400"/>
          </a:xfrm>
          <a:prstGeom prst="bentConnector3">
            <a:avLst>
              <a:gd name="adj1" fmla="val -4807157"/>
            </a:avLst>
          </a:prstGeom>
          <a:noFill/>
          <a:ln w="38100" cap="flat" cmpd="sng">
            <a:solidFill>
              <a:schemeClr val="lt2"/>
            </a:solidFill>
            <a:prstDash val="solid"/>
            <a:round/>
            <a:headEnd type="none" w="med" len="med"/>
            <a:tailEnd type="triangle" w="med" len="med"/>
          </a:ln>
        </p:spPr>
      </p:cxnSp>
      <p:sp>
        <p:nvSpPr>
          <p:cNvPr id="1595" name="Google Shape;1595;p84"/>
          <p:cNvSpPr txBox="1"/>
          <p:nvPr/>
        </p:nvSpPr>
        <p:spPr>
          <a:xfrm>
            <a:off x="3352625" y="1898450"/>
            <a:ext cx="24552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Kernel Copy</a:t>
            </a:r>
            <a:endParaRPr sz="1800" b="1" dirty="0">
              <a:solidFill>
                <a:schemeClr val="lt2"/>
              </a:solidFill>
              <a:latin typeface="Cairo"/>
              <a:ea typeface="Cairo"/>
              <a:cs typeface="Cairo"/>
              <a:sym typeface="Cairo"/>
            </a:endParaRPr>
          </a:p>
        </p:txBody>
      </p:sp>
      <p:sp>
        <p:nvSpPr>
          <p:cNvPr id="1594" name="Google Shape;1594;p84"/>
          <p:cNvSpPr txBox="1">
            <a:spLocks noGrp="1"/>
          </p:cNvSpPr>
          <p:nvPr>
            <p:ph type="title" idx="4294967295"/>
          </p:nvPr>
        </p:nvSpPr>
        <p:spPr>
          <a:xfrm rot="-5400000">
            <a:off x="2465814" y="2156000"/>
            <a:ext cx="1361100" cy="4083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RECORD</a:t>
            </a:r>
            <a:endParaRPr sz="1800" dirty="0">
              <a:solidFill>
                <a:schemeClr val="dk2"/>
              </a:solidFill>
              <a:latin typeface="Cairo"/>
              <a:ea typeface="Cairo"/>
              <a:cs typeface="Cairo"/>
              <a:sym typeface="Cairo"/>
            </a:endParaRPr>
          </a:p>
        </p:txBody>
      </p:sp>
      <p:sp>
        <p:nvSpPr>
          <p:cNvPr id="1596" name="Google Shape;1596;p84"/>
          <p:cNvSpPr txBox="1">
            <a:spLocks noGrp="1"/>
          </p:cNvSpPr>
          <p:nvPr>
            <p:ph type="title" idx="4294967295"/>
          </p:nvPr>
        </p:nvSpPr>
        <p:spPr>
          <a:xfrm rot="-5400000">
            <a:off x="5333539" y="2156000"/>
            <a:ext cx="1361100" cy="4083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RECORD</a:t>
            </a:r>
            <a:endParaRPr sz="1800" dirty="0">
              <a:solidFill>
                <a:schemeClr val="dk2"/>
              </a:solidFill>
              <a:latin typeface="Cairo"/>
              <a:ea typeface="Cairo"/>
              <a:cs typeface="Cairo"/>
              <a:sym typeface="Cairo"/>
            </a:endParaRPr>
          </a:p>
        </p:txBody>
      </p:sp>
      <p:cxnSp>
        <p:nvCxnSpPr>
          <p:cNvPr id="1597" name="Google Shape;1597;p84"/>
          <p:cNvCxnSpPr>
            <a:stCxn id="1596" idx="2"/>
            <a:endCxn id="1598" idx="2"/>
          </p:cNvCxnSpPr>
          <p:nvPr/>
        </p:nvCxnSpPr>
        <p:spPr>
          <a:xfrm>
            <a:off x="6218239" y="2360150"/>
            <a:ext cx="21900" cy="1169400"/>
          </a:xfrm>
          <a:prstGeom prst="bentConnector3">
            <a:avLst>
              <a:gd name="adj1" fmla="val 2921282"/>
            </a:avLst>
          </a:prstGeom>
          <a:noFill/>
          <a:ln w="38100" cap="flat" cmpd="sng">
            <a:solidFill>
              <a:schemeClr val="lt2"/>
            </a:solidFill>
            <a:prstDash val="solid"/>
            <a:round/>
            <a:headEnd type="none" w="med" len="med"/>
            <a:tailEnd type="triangle" w="med" len="med"/>
          </a:ln>
        </p:spPr>
      </p:cxnSp>
      <p:cxnSp>
        <p:nvCxnSpPr>
          <p:cNvPr id="1599" name="Google Shape;1599;p84"/>
          <p:cNvCxnSpPr>
            <a:stCxn id="1593" idx="2"/>
            <a:endCxn id="1600" idx="0"/>
          </p:cNvCxnSpPr>
          <p:nvPr/>
        </p:nvCxnSpPr>
        <p:spPr>
          <a:xfrm>
            <a:off x="3363573" y="3529400"/>
            <a:ext cx="1002000" cy="0"/>
          </a:xfrm>
          <a:prstGeom prst="straightConnector1">
            <a:avLst/>
          </a:prstGeom>
          <a:noFill/>
          <a:ln w="28575" cap="flat" cmpd="sng">
            <a:solidFill>
              <a:schemeClr val="lt2"/>
            </a:solidFill>
            <a:prstDash val="dash"/>
            <a:round/>
            <a:headEnd type="none" w="med" len="med"/>
            <a:tailEnd type="stealth" w="med" len="med"/>
          </a:ln>
        </p:spPr>
      </p:cxnSp>
      <p:cxnSp>
        <p:nvCxnSpPr>
          <p:cNvPr id="1601" name="Google Shape;1601;p84"/>
          <p:cNvCxnSpPr>
            <a:endCxn id="1598" idx="0"/>
          </p:cNvCxnSpPr>
          <p:nvPr/>
        </p:nvCxnSpPr>
        <p:spPr>
          <a:xfrm>
            <a:off x="4799916" y="3529400"/>
            <a:ext cx="1005900" cy="0"/>
          </a:xfrm>
          <a:prstGeom prst="straightConnector1">
            <a:avLst/>
          </a:prstGeom>
          <a:noFill/>
          <a:ln w="28575" cap="flat" cmpd="sng">
            <a:solidFill>
              <a:schemeClr val="lt2"/>
            </a:solidFill>
            <a:prstDash val="dash"/>
            <a:round/>
            <a:headEnd type="none" w="med" len="med"/>
            <a:tailEnd type="stealth" w="med" len="med"/>
          </a:ln>
        </p:spPr>
      </p:cxnSp>
      <p:cxnSp>
        <p:nvCxnSpPr>
          <p:cNvPr id="1602" name="Google Shape;1602;p84"/>
          <p:cNvCxnSpPr>
            <a:stCxn id="1594" idx="2"/>
            <a:endCxn id="1596" idx="0"/>
          </p:cNvCxnSpPr>
          <p:nvPr/>
        </p:nvCxnSpPr>
        <p:spPr>
          <a:xfrm>
            <a:off x="3350514" y="2360150"/>
            <a:ext cx="2459400" cy="0"/>
          </a:xfrm>
          <a:prstGeom prst="straightConnector1">
            <a:avLst/>
          </a:prstGeom>
          <a:noFill/>
          <a:ln w="38100" cap="flat" cmpd="sng">
            <a:solidFill>
              <a:schemeClr val="lt2"/>
            </a:solidFill>
            <a:prstDash val="solid"/>
            <a:round/>
            <a:headEnd type="none" w="med" len="med"/>
            <a:tailEnd type="triangle" w="med" len="med"/>
          </a:ln>
        </p:spPr>
      </p:cxnSp>
      <p:sp>
        <p:nvSpPr>
          <p:cNvPr id="1593" name="Google Shape;1593;p84"/>
          <p:cNvSpPr txBox="1">
            <a:spLocks noGrp="1"/>
          </p:cNvSpPr>
          <p:nvPr>
            <p:ph type="title" idx="4294967295"/>
          </p:nvPr>
        </p:nvSpPr>
        <p:spPr>
          <a:xfrm rot="-5400000">
            <a:off x="2686473" y="3312200"/>
            <a:ext cx="919800" cy="4344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Cairo"/>
                <a:ea typeface="Cairo"/>
                <a:cs typeface="Cairo"/>
                <a:sym typeface="Cairo"/>
              </a:rPr>
              <a:t>CP/M</a:t>
            </a:r>
            <a:endParaRPr sz="1800" dirty="0">
              <a:latin typeface="Cairo"/>
              <a:ea typeface="Cairo"/>
              <a:cs typeface="Cairo"/>
              <a:sym typeface="Cairo"/>
            </a:endParaRPr>
          </a:p>
        </p:txBody>
      </p:sp>
      <p:sp>
        <p:nvSpPr>
          <p:cNvPr id="1598" name="Google Shape;1598;p84"/>
          <p:cNvSpPr txBox="1">
            <a:spLocks noGrp="1"/>
          </p:cNvSpPr>
          <p:nvPr>
            <p:ph type="title" idx="4294967295"/>
          </p:nvPr>
        </p:nvSpPr>
        <p:spPr>
          <a:xfrm rot="-5400000">
            <a:off x="5563116" y="3312200"/>
            <a:ext cx="919800" cy="4344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Cairo"/>
                <a:ea typeface="Cairo"/>
                <a:cs typeface="Cairo"/>
                <a:sym typeface="Cairo"/>
              </a:rPr>
              <a:t>DISK</a:t>
            </a:r>
            <a:endParaRPr sz="1800" dirty="0">
              <a:latin typeface="Cairo"/>
              <a:ea typeface="Cairo"/>
              <a:cs typeface="Cairo"/>
              <a:sym typeface="Cairo"/>
            </a:endParaRPr>
          </a:p>
        </p:txBody>
      </p:sp>
      <p:sp>
        <p:nvSpPr>
          <p:cNvPr id="1600" name="Google Shape;1600;p84"/>
          <p:cNvSpPr txBox="1">
            <a:spLocks noGrp="1"/>
          </p:cNvSpPr>
          <p:nvPr>
            <p:ph type="title" idx="4294967295"/>
          </p:nvPr>
        </p:nvSpPr>
        <p:spPr>
          <a:xfrm rot="-5400000">
            <a:off x="4122730" y="3312200"/>
            <a:ext cx="919800" cy="4344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Cairo"/>
                <a:ea typeface="Cairo"/>
                <a:cs typeface="Cairo"/>
                <a:sym typeface="Cairo"/>
              </a:rPr>
              <a:t>KERNEL</a:t>
            </a:r>
            <a:endParaRPr sz="1600" dirty="0">
              <a:latin typeface="Cairo"/>
              <a:ea typeface="Cairo"/>
              <a:cs typeface="Cairo"/>
              <a:sym typeface="Cairo"/>
            </a:endParaRPr>
          </a:p>
        </p:txBody>
      </p:sp>
      <p:sp>
        <p:nvSpPr>
          <p:cNvPr id="1603" name="Google Shape;1603;p84"/>
          <p:cNvSpPr txBox="1"/>
          <p:nvPr/>
        </p:nvSpPr>
        <p:spPr>
          <a:xfrm>
            <a:off x="3363575" y="3067700"/>
            <a:ext cx="100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PUT ?</a:t>
            </a:r>
            <a:endParaRPr sz="1800" b="1" dirty="0">
              <a:solidFill>
                <a:schemeClr val="lt2"/>
              </a:solidFill>
              <a:latin typeface="Cairo"/>
              <a:ea typeface="Cairo"/>
              <a:cs typeface="Cairo"/>
              <a:sym typeface="Cairo"/>
            </a:endParaRPr>
          </a:p>
        </p:txBody>
      </p:sp>
      <p:sp>
        <p:nvSpPr>
          <p:cNvPr id="1604" name="Google Shape;1604;p84"/>
          <p:cNvSpPr txBox="1"/>
          <p:nvPr/>
        </p:nvSpPr>
        <p:spPr>
          <a:xfrm>
            <a:off x="4811375" y="3067700"/>
            <a:ext cx="100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PUT 5</a:t>
            </a:r>
            <a:endParaRPr sz="1800" b="1" dirty="0">
              <a:solidFill>
                <a:schemeClr val="lt2"/>
              </a:solidFill>
              <a:latin typeface="Cairo"/>
              <a:ea typeface="Cairo"/>
              <a:cs typeface="Cairo"/>
              <a:sym typeface="Cairo"/>
            </a:endParaRPr>
          </a:p>
        </p:txBody>
      </p:sp>
      <p:sp>
        <p:nvSpPr>
          <p:cNvPr id="1605" name="Google Shape;1605;p84"/>
          <p:cNvSpPr txBox="1"/>
          <p:nvPr/>
        </p:nvSpPr>
        <p:spPr>
          <a:xfrm>
            <a:off x="2642100" y="3989300"/>
            <a:ext cx="3859800" cy="494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1900" b="1">
                <a:solidFill>
                  <a:schemeClr val="dk1"/>
                </a:solidFill>
                <a:latin typeface="Courier New"/>
                <a:ea typeface="Courier New"/>
                <a:cs typeface="Courier New"/>
                <a:sym typeface="Courier New"/>
              </a:rPr>
              <a:t>2         1         5</a:t>
            </a:r>
            <a:endParaRPr sz="1900" b="1" dirty="0">
              <a:solidFill>
                <a:schemeClr val="dk1"/>
              </a:solidFill>
              <a:latin typeface="Courier New"/>
              <a:ea typeface="Courier New"/>
              <a:cs typeface="Courier New"/>
              <a:sym typeface="Courier New"/>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609"/>
        <p:cNvGrpSpPr/>
        <p:nvPr/>
      </p:nvGrpSpPr>
      <p:grpSpPr>
        <a:xfrm>
          <a:off x="0" y="0"/>
          <a:ext cx="0" cy="0"/>
          <a:chOff x="0" y="0"/>
          <a:chExt cx="0" cy="0"/>
        </a:xfrm>
      </p:grpSpPr>
      <p:sp>
        <p:nvSpPr>
          <p:cNvPr id="1610" name="Google Shape;1610;p8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B: Drive</a:t>
            </a:r>
            <a:endParaRPr sz="2400" dirty="0"/>
          </a:p>
        </p:txBody>
      </p:sp>
      <p:sp>
        <p:nvSpPr>
          <p:cNvPr id="1611" name="Google Shape;1611;p85"/>
          <p:cNvSpPr txBox="1">
            <a:spLocks noGrp="1"/>
          </p:cNvSpPr>
          <p:nvPr>
            <p:ph type="subTitle" idx="1"/>
          </p:nvPr>
        </p:nvSpPr>
        <p:spPr>
          <a:xfrm>
            <a:off x="4583625" y="1341175"/>
            <a:ext cx="3574200" cy="2640000"/>
          </a:xfrm>
          <a:prstGeom prst="rect">
            <a:avLst/>
          </a:prstGeom>
        </p:spPr>
        <p:txBody>
          <a:bodyPr spcFirstLastPara="1" wrap="square" lIns="91425" tIns="91425" rIns="91425" bIns="91425" anchor="ctr" anchorCtr="0">
            <a:noAutofit/>
          </a:bodyPr>
          <a:lstStyle/>
          <a:p>
            <a:pPr marL="457200" lvl="0" indent="-355600" algn="l" rtl="0">
              <a:spcBef>
                <a:spcPts val="0"/>
              </a:spcBef>
              <a:spcAft>
                <a:spcPts val="0"/>
              </a:spcAft>
              <a:buSzPts val="2000"/>
              <a:buChar char="●"/>
            </a:pPr>
            <a:r>
              <a:rPr lang="en" sz="2000" b="1"/>
              <a:t>STAT</a:t>
            </a:r>
            <a:endParaRPr sz="2000" b="1" dirty="0"/>
          </a:p>
          <a:p>
            <a:pPr marL="457200" lvl="0" indent="-355600" algn="l" rtl="0">
              <a:spcBef>
                <a:spcPts val="0"/>
              </a:spcBef>
              <a:spcAft>
                <a:spcPts val="0"/>
              </a:spcAft>
              <a:buSzPts val="2000"/>
              <a:buChar char="●"/>
            </a:pPr>
            <a:r>
              <a:rPr lang="en" sz="2000" b="1"/>
              <a:t>SUBMIT</a:t>
            </a:r>
            <a:endParaRPr sz="2000" b="1" dirty="0"/>
          </a:p>
          <a:p>
            <a:pPr marL="457200" lvl="0" indent="-355600" algn="l" rtl="0">
              <a:spcBef>
                <a:spcPts val="0"/>
              </a:spcBef>
              <a:spcAft>
                <a:spcPts val="0"/>
              </a:spcAft>
              <a:buSzPts val="2000"/>
              <a:buChar char="●"/>
            </a:pPr>
            <a:r>
              <a:rPr lang="en" sz="2000" b="1"/>
              <a:t>UTIL</a:t>
            </a:r>
            <a:r>
              <a:rPr lang="en" sz="2000"/>
              <a:t> - format, file transfer</a:t>
            </a:r>
            <a:endParaRPr sz="2000" dirty="0"/>
          </a:p>
          <a:p>
            <a:pPr marL="457200" lvl="0" indent="-355600" algn="l" rtl="0">
              <a:spcBef>
                <a:spcPts val="0"/>
              </a:spcBef>
              <a:spcAft>
                <a:spcPts val="0"/>
              </a:spcAft>
              <a:buSzPts val="2000"/>
              <a:buChar char="●"/>
            </a:pPr>
            <a:r>
              <a:rPr lang="en" sz="2000" b="1"/>
              <a:t>XSUB</a:t>
            </a:r>
            <a:endParaRPr sz="2000" b="1" dirty="0"/>
          </a:p>
          <a:p>
            <a:pPr marL="457200" lvl="0" indent="-355600" algn="l" rtl="0">
              <a:spcBef>
                <a:spcPts val="0"/>
              </a:spcBef>
              <a:spcAft>
                <a:spcPts val="0"/>
              </a:spcAft>
              <a:buClr>
                <a:schemeClr val="lt2"/>
              </a:buClr>
              <a:buSzPts val="2000"/>
              <a:buChar char="●"/>
            </a:pPr>
            <a:r>
              <a:rPr lang="en" sz="2000" b="1">
                <a:solidFill>
                  <a:schemeClr val="lt2"/>
                </a:solidFill>
              </a:rPr>
              <a:t>Boot</a:t>
            </a:r>
            <a:r>
              <a:rPr lang="en" sz="2000">
                <a:solidFill>
                  <a:schemeClr val="lt2"/>
                </a:solidFill>
              </a:rPr>
              <a:t> - bootstrap</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Disk</a:t>
            </a:r>
            <a:r>
              <a:rPr lang="en" sz="2000">
                <a:solidFill>
                  <a:schemeClr val="lt2"/>
                </a:solidFill>
              </a:rPr>
              <a:t> - disk client</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Kernel</a:t>
            </a:r>
            <a:r>
              <a:rPr lang="en" sz="2000">
                <a:solidFill>
                  <a:schemeClr val="lt2"/>
                </a:solidFill>
              </a:rPr>
              <a:t> - 2k Kernel</a:t>
            </a:r>
            <a:endParaRPr sz="2000" dirty="0">
              <a:solidFill>
                <a:schemeClr val="lt2"/>
              </a:solidFill>
            </a:endParaRPr>
          </a:p>
          <a:p>
            <a:pPr marL="457200" lvl="0" indent="-355600" algn="l" rtl="0">
              <a:spcBef>
                <a:spcPts val="0"/>
              </a:spcBef>
              <a:spcAft>
                <a:spcPts val="0"/>
              </a:spcAft>
              <a:buClr>
                <a:schemeClr val="lt2"/>
              </a:buClr>
              <a:buSzPts val="2000"/>
              <a:buChar char="●"/>
            </a:pPr>
            <a:r>
              <a:rPr lang="en" sz="2000" b="1">
                <a:solidFill>
                  <a:schemeClr val="lt2"/>
                </a:solidFill>
              </a:rPr>
              <a:t>Monitor</a:t>
            </a:r>
            <a:r>
              <a:rPr lang="en" sz="2000">
                <a:solidFill>
                  <a:schemeClr val="lt2"/>
                </a:solidFill>
              </a:rPr>
              <a:t> - 2k 8080 Monitor</a:t>
            </a:r>
            <a:endParaRPr sz="2000" dirty="0">
              <a:solidFill>
                <a:schemeClr val="lt2"/>
              </a:solidFill>
            </a:endParaRPr>
          </a:p>
        </p:txBody>
      </p:sp>
      <p:sp>
        <p:nvSpPr>
          <p:cNvPr id="1612" name="Google Shape;1612;p85"/>
          <p:cNvSpPr txBox="1">
            <a:spLocks noGrp="1"/>
          </p:cNvSpPr>
          <p:nvPr>
            <p:ph type="subTitle" idx="4"/>
          </p:nvPr>
        </p:nvSpPr>
        <p:spPr>
          <a:xfrm>
            <a:off x="720000" y="1341175"/>
            <a:ext cx="3574200" cy="2640000"/>
          </a:xfrm>
          <a:prstGeom prst="rect">
            <a:avLst/>
          </a:prstGeom>
        </p:spPr>
        <p:txBody>
          <a:bodyPr spcFirstLastPara="1" wrap="square" lIns="91425" tIns="91425" rIns="91425" bIns="91425" anchor="ctr" anchorCtr="0">
            <a:noAutofit/>
          </a:bodyPr>
          <a:lstStyle/>
          <a:p>
            <a:pPr marL="457200" lvl="0" indent="-355600" algn="l" rtl="0">
              <a:spcBef>
                <a:spcPts val="0"/>
              </a:spcBef>
              <a:spcAft>
                <a:spcPts val="0"/>
              </a:spcAft>
              <a:buSzPts val="2000"/>
              <a:buChar char="●"/>
            </a:pPr>
            <a:r>
              <a:rPr lang="en" sz="2000" b="1"/>
              <a:t>ASM</a:t>
            </a:r>
            <a:endParaRPr sz="2000" b="1" dirty="0"/>
          </a:p>
          <a:p>
            <a:pPr marL="457200" lvl="0" indent="-355600" algn="l" rtl="0">
              <a:spcBef>
                <a:spcPts val="0"/>
              </a:spcBef>
              <a:spcAft>
                <a:spcPts val="0"/>
              </a:spcAft>
              <a:buSzPts val="2000"/>
              <a:buChar char="●"/>
            </a:pPr>
            <a:r>
              <a:rPr lang="en" sz="2000" b="1"/>
              <a:t>BASIC</a:t>
            </a:r>
            <a:r>
              <a:rPr lang="en" sz="2000"/>
              <a:t> - IMSAI 8k BASIC</a:t>
            </a:r>
            <a:endParaRPr sz="2000" dirty="0"/>
          </a:p>
          <a:p>
            <a:pPr marL="457200" lvl="0" indent="-355600" algn="l" rtl="0">
              <a:spcBef>
                <a:spcPts val="0"/>
              </a:spcBef>
              <a:spcAft>
                <a:spcPts val="0"/>
              </a:spcAft>
              <a:buSzPts val="2000"/>
              <a:buChar char="●"/>
            </a:pPr>
            <a:r>
              <a:rPr lang="en" sz="2000" b="1"/>
              <a:t>CPM22</a:t>
            </a:r>
            <a:r>
              <a:rPr lang="en" sz="2000"/>
              <a:t> - CCP/BDOS/BIOS</a:t>
            </a:r>
            <a:endParaRPr sz="2000" dirty="0"/>
          </a:p>
          <a:p>
            <a:pPr marL="457200" lvl="0" indent="-355600" algn="l" rtl="0">
              <a:spcBef>
                <a:spcPts val="0"/>
              </a:spcBef>
              <a:spcAft>
                <a:spcPts val="0"/>
              </a:spcAft>
              <a:buSzPts val="2000"/>
              <a:buChar char="●"/>
            </a:pPr>
            <a:r>
              <a:rPr lang="en" sz="2000" b="1"/>
              <a:t>DDT</a:t>
            </a:r>
            <a:endParaRPr sz="2000" b="1" dirty="0"/>
          </a:p>
          <a:p>
            <a:pPr marL="457200" lvl="0" indent="-355600" algn="l" rtl="0">
              <a:spcBef>
                <a:spcPts val="0"/>
              </a:spcBef>
              <a:spcAft>
                <a:spcPts val="0"/>
              </a:spcAft>
              <a:buSzPts val="2000"/>
              <a:buChar char="●"/>
            </a:pPr>
            <a:r>
              <a:rPr lang="en" sz="2000" b="1"/>
              <a:t>DUMP</a:t>
            </a:r>
            <a:endParaRPr sz="2000" b="1" dirty="0"/>
          </a:p>
          <a:p>
            <a:pPr marL="457200" lvl="0" indent="-355600" algn="l" rtl="0">
              <a:spcBef>
                <a:spcPts val="0"/>
              </a:spcBef>
              <a:spcAft>
                <a:spcPts val="0"/>
              </a:spcAft>
              <a:buSzPts val="2000"/>
              <a:buChar char="●"/>
            </a:pPr>
            <a:r>
              <a:rPr lang="en" sz="2000" b="1"/>
              <a:t>ED</a:t>
            </a:r>
            <a:endParaRPr sz="2000" b="1" dirty="0"/>
          </a:p>
          <a:p>
            <a:pPr marL="457200" lvl="0" indent="-355600" algn="l" rtl="0">
              <a:spcBef>
                <a:spcPts val="0"/>
              </a:spcBef>
              <a:spcAft>
                <a:spcPts val="0"/>
              </a:spcAft>
              <a:buSzPts val="2000"/>
              <a:buChar char="●"/>
            </a:pPr>
            <a:r>
              <a:rPr lang="en" sz="2000" b="1"/>
              <a:t>LOAD</a:t>
            </a:r>
            <a:endParaRPr sz="2000" b="1" dirty="0"/>
          </a:p>
          <a:p>
            <a:pPr marL="457200" lvl="0" indent="-355600" algn="l" rtl="0">
              <a:spcBef>
                <a:spcPts val="0"/>
              </a:spcBef>
              <a:spcAft>
                <a:spcPts val="0"/>
              </a:spcAft>
              <a:buSzPts val="2000"/>
              <a:buChar char="●"/>
            </a:pPr>
            <a:r>
              <a:rPr lang="en" sz="2000" b="1"/>
              <a:t>PIP</a:t>
            </a:r>
            <a:endParaRP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1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1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11">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11">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11">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11">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611">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611">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611">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6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616"/>
        <p:cNvGrpSpPr/>
        <p:nvPr/>
      </p:nvGrpSpPr>
      <p:grpSpPr>
        <a:xfrm>
          <a:off x="0" y="0"/>
          <a:ext cx="0" cy="0"/>
          <a:chOff x="0" y="0"/>
          <a:chExt cx="0" cy="0"/>
        </a:xfrm>
      </p:grpSpPr>
      <p:sp>
        <p:nvSpPr>
          <p:cNvPr id="1617" name="Google Shape;1617;p8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Novasaur Kit</a:t>
            </a:r>
            <a:endParaRPr sz="2400" dirty="0"/>
          </a:p>
        </p:txBody>
      </p:sp>
      <p:pic>
        <p:nvPicPr>
          <p:cNvPr id="1618" name="Google Shape;1618;p86"/>
          <p:cNvPicPr preferRelativeResize="0"/>
          <p:nvPr/>
        </p:nvPicPr>
        <p:blipFill>
          <a:blip r:embed="rId3">
            <a:alphaModFix/>
          </a:blip>
          <a:stretch>
            <a:fillRect/>
          </a:stretch>
        </p:blipFill>
        <p:spPr>
          <a:xfrm>
            <a:off x="1382863" y="1309444"/>
            <a:ext cx="2977152" cy="1234181"/>
          </a:xfrm>
          <a:prstGeom prst="rect">
            <a:avLst/>
          </a:prstGeom>
          <a:noFill/>
          <a:ln>
            <a:noFill/>
          </a:ln>
        </p:spPr>
      </p:pic>
      <p:pic>
        <p:nvPicPr>
          <p:cNvPr id="1619" name="Google Shape;1619;p86"/>
          <p:cNvPicPr preferRelativeResize="0"/>
          <p:nvPr/>
        </p:nvPicPr>
        <p:blipFill>
          <a:blip r:embed="rId4">
            <a:alphaModFix/>
          </a:blip>
          <a:stretch>
            <a:fillRect/>
          </a:stretch>
        </p:blipFill>
        <p:spPr>
          <a:xfrm>
            <a:off x="1382863" y="2543630"/>
            <a:ext cx="2977152" cy="1984270"/>
          </a:xfrm>
          <a:prstGeom prst="rect">
            <a:avLst/>
          </a:prstGeom>
          <a:noFill/>
          <a:ln>
            <a:noFill/>
          </a:ln>
        </p:spPr>
      </p:pic>
      <p:pic>
        <p:nvPicPr>
          <p:cNvPr id="1620" name="Google Shape;1620;p86"/>
          <p:cNvPicPr preferRelativeResize="0"/>
          <p:nvPr/>
        </p:nvPicPr>
        <p:blipFill>
          <a:blip r:embed="rId5">
            <a:alphaModFix/>
          </a:blip>
          <a:stretch>
            <a:fillRect/>
          </a:stretch>
        </p:blipFill>
        <p:spPr>
          <a:xfrm>
            <a:off x="4360013" y="1309450"/>
            <a:ext cx="3401129" cy="3218451"/>
          </a:xfrm>
          <a:prstGeom prst="rect">
            <a:avLst/>
          </a:prstGeom>
          <a:noFill/>
          <a:ln>
            <a:noFill/>
          </a:ln>
        </p:spPr>
      </p:pic>
      <p:sp>
        <p:nvSpPr>
          <p:cNvPr id="1621" name="Google Shape;1621;p86"/>
          <p:cNvSpPr/>
          <p:nvPr/>
        </p:nvSpPr>
        <p:spPr>
          <a:xfrm>
            <a:off x="3461700" y="2334900"/>
            <a:ext cx="2220600" cy="473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1"/>
                </a:solidFill>
                <a:latin typeface="Cairo"/>
                <a:ea typeface="Cairo"/>
                <a:cs typeface="Cairo"/>
                <a:sym typeface="Cairo"/>
              </a:rPr>
              <a:t>COMING SOON</a:t>
            </a:r>
            <a:endParaRPr sz="2400" b="1" dirty="0">
              <a:solidFill>
                <a:schemeClr val="dk1"/>
              </a:solidFill>
              <a:latin typeface="Cairo"/>
              <a:ea typeface="Cairo"/>
              <a:cs typeface="Cairo"/>
              <a:sym typeface="Cairo"/>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625"/>
        <p:cNvGrpSpPr/>
        <p:nvPr/>
      </p:nvGrpSpPr>
      <p:grpSpPr>
        <a:xfrm>
          <a:off x="0" y="0"/>
          <a:ext cx="0" cy="0"/>
          <a:chOff x="0" y="0"/>
          <a:chExt cx="0" cy="0"/>
        </a:xfrm>
      </p:grpSpPr>
      <p:sp>
        <p:nvSpPr>
          <p:cNvPr id="1626" name="Google Shape;1626;p87"/>
          <p:cNvSpPr/>
          <p:nvPr/>
        </p:nvSpPr>
        <p:spPr>
          <a:xfrm>
            <a:off x="3518562" y="4512774"/>
            <a:ext cx="2106875" cy="182668"/>
          </a:xfrm>
          <a:prstGeom prst="rect">
            <a:avLst/>
          </a:prstGeom>
        </p:spPr>
        <p:txBody>
          <a:bodyPr>
            <a:prstTxWarp prst="textPlain">
              <a:avLst/>
            </a:prstTxWarp>
          </a:bodyPr>
          <a:lstStyle/>
          <a:p>
            <a:pPr lvl="0" algn="ctr"/>
            <a:r>
              <a:rPr b="1" i="0" dirty="0">
                <a:ln>
                  <a:noFill/>
                </a:ln>
                <a:solidFill>
                  <a:schemeClr val="lt1"/>
                </a:solidFill>
                <a:latin typeface="Fahkwang"/>
              </a:rPr>
              <a:t>VCF East 2023</a:t>
            </a:r>
          </a:p>
        </p:txBody>
      </p:sp>
      <p:sp>
        <p:nvSpPr>
          <p:cNvPr id="1627" name="Google Shape;1627;p87"/>
          <p:cNvSpPr txBox="1">
            <a:spLocks noGrp="1"/>
          </p:cNvSpPr>
          <p:nvPr>
            <p:ph type="ctrTitle"/>
          </p:nvPr>
        </p:nvSpPr>
        <p:spPr>
          <a:xfrm>
            <a:off x="1611100" y="996750"/>
            <a:ext cx="5640000" cy="1191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solidFill>
                  <a:schemeClr val="dk1"/>
                </a:solidFill>
              </a:rPr>
              <a:t>Thank You! </a:t>
            </a:r>
            <a:endParaRPr sz="4000" dirty="0">
              <a:solidFill>
                <a:schemeClr val="dk1"/>
              </a:solidFill>
            </a:endParaRPr>
          </a:p>
          <a:p>
            <a:pPr marL="0" lvl="0" indent="0" algn="ctr" rtl="0">
              <a:spcBef>
                <a:spcPts val="0"/>
              </a:spcBef>
              <a:spcAft>
                <a:spcPts val="0"/>
              </a:spcAft>
              <a:buNone/>
            </a:pPr>
            <a:r>
              <a:rPr lang="en" sz="4000">
                <a:solidFill>
                  <a:schemeClr val="lt1"/>
                </a:solidFill>
              </a:rPr>
              <a:t>VCF East</a:t>
            </a:r>
            <a:endParaRPr sz="4000" dirty="0">
              <a:solidFill>
                <a:schemeClr val="lt1"/>
              </a:solidFill>
            </a:endParaRPr>
          </a:p>
        </p:txBody>
      </p:sp>
      <p:sp>
        <p:nvSpPr>
          <p:cNvPr id="1628" name="Google Shape;1628;p87"/>
          <p:cNvSpPr/>
          <p:nvPr/>
        </p:nvSpPr>
        <p:spPr>
          <a:xfrm>
            <a:off x="7825875" y="1719225"/>
            <a:ext cx="605100" cy="2553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1629" name="Google Shape;1629;p87"/>
          <p:cNvPicPr preferRelativeResize="0"/>
          <p:nvPr/>
        </p:nvPicPr>
        <p:blipFill>
          <a:blip r:embed="rId3">
            <a:alphaModFix/>
          </a:blip>
          <a:stretch>
            <a:fillRect/>
          </a:stretch>
        </p:blipFill>
        <p:spPr>
          <a:xfrm rot="5400000">
            <a:off x="6890175" y="2756675"/>
            <a:ext cx="2476500" cy="409575"/>
          </a:xfrm>
          <a:prstGeom prst="rect">
            <a:avLst/>
          </a:prstGeom>
          <a:noFill/>
          <a:ln>
            <a:noFill/>
          </a:ln>
        </p:spPr>
      </p:pic>
      <p:sp>
        <p:nvSpPr>
          <p:cNvPr id="1630" name="Google Shape;1630;p87"/>
          <p:cNvSpPr txBox="1"/>
          <p:nvPr/>
        </p:nvSpPr>
        <p:spPr>
          <a:xfrm>
            <a:off x="1540900" y="2828563"/>
            <a:ext cx="57804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u="sng">
                <a:solidFill>
                  <a:schemeClr val="hlink"/>
                </a:solidFill>
                <a:latin typeface="Michroma"/>
                <a:ea typeface="Michroma"/>
                <a:cs typeface="Michroma"/>
                <a:sym typeface="Michroma"/>
                <a:hlinkClick r:id="rId4"/>
              </a:rPr>
              <a:t>https://hackaday.io/project/164212-</a:t>
            </a:r>
            <a:endParaRPr sz="1800" dirty="0">
              <a:latin typeface="Michroma"/>
              <a:ea typeface="Michroma"/>
              <a:cs typeface="Michroma"/>
              <a:sym typeface="Michroma"/>
            </a:endParaRPr>
          </a:p>
          <a:p>
            <a:pPr marL="0" lvl="0" indent="0" algn="ctr" rtl="0">
              <a:lnSpc>
                <a:spcPct val="150000"/>
              </a:lnSpc>
              <a:spcBef>
                <a:spcPts val="0"/>
              </a:spcBef>
              <a:spcAft>
                <a:spcPts val="0"/>
              </a:spcAft>
              <a:buNone/>
            </a:pPr>
            <a:r>
              <a:rPr lang="en" sz="1800" b="1" u="sng">
                <a:solidFill>
                  <a:schemeClr val="hlink"/>
                </a:solidFill>
                <a:latin typeface="Michroma"/>
                <a:ea typeface="Michroma"/>
                <a:cs typeface="Michroma"/>
                <a:sym typeface="Michroma"/>
                <a:hlinkClick r:id="rId4"/>
              </a:rPr>
              <a:t>novasaur-cpm-ttl-retrocomputer</a:t>
            </a:r>
            <a:endParaRPr sz="1800" b="1" dirty="0">
              <a:solidFill>
                <a:schemeClr val="lt2"/>
              </a:solidFill>
              <a:latin typeface="Michroma"/>
              <a:ea typeface="Michroma"/>
              <a:cs typeface="Michroma"/>
              <a:sym typeface="Michroma"/>
            </a:endParaRPr>
          </a:p>
        </p:txBody>
      </p:sp>
      <p:sp>
        <p:nvSpPr>
          <p:cNvPr id="1631" name="Google Shape;1631;p87"/>
          <p:cNvSpPr txBox="1"/>
          <p:nvPr/>
        </p:nvSpPr>
        <p:spPr>
          <a:xfrm>
            <a:off x="1540900" y="2344225"/>
            <a:ext cx="5780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u="sng">
                <a:solidFill>
                  <a:schemeClr val="hlink"/>
                </a:solidFill>
                <a:latin typeface="Michroma"/>
                <a:ea typeface="Michroma"/>
                <a:cs typeface="Michroma"/>
                <a:sym typeface="Michroma"/>
                <a:hlinkClick r:id="rId5"/>
              </a:rPr>
              <a:t>https://www.solidstatemachines.com</a:t>
            </a:r>
            <a:endParaRPr sz="1800" b="1" dirty="0">
              <a:solidFill>
                <a:schemeClr val="lt2"/>
              </a:solidFill>
              <a:latin typeface="Michroma"/>
              <a:ea typeface="Michroma"/>
              <a:cs typeface="Michroma"/>
              <a:sym typeface="Michroma"/>
            </a:endParaRPr>
          </a:p>
        </p:txBody>
      </p:sp>
      <p:sp>
        <p:nvSpPr>
          <p:cNvPr id="1632" name="Google Shape;1632;p87"/>
          <p:cNvSpPr txBox="1"/>
          <p:nvPr/>
        </p:nvSpPr>
        <p:spPr>
          <a:xfrm>
            <a:off x="1540900" y="3567475"/>
            <a:ext cx="5780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u="sng">
                <a:solidFill>
                  <a:schemeClr val="hlink"/>
                </a:solidFill>
                <a:latin typeface="Michroma"/>
                <a:ea typeface="Michroma"/>
                <a:cs typeface="Michroma"/>
                <a:sym typeface="Michroma"/>
                <a:hlinkClick r:id="rId6"/>
              </a:rPr>
              <a:t>https://github.com/ajhewitt/novasaur</a:t>
            </a:r>
            <a:endParaRPr sz="1800" b="1" dirty="0">
              <a:solidFill>
                <a:schemeClr val="lt2"/>
              </a:solidFill>
              <a:latin typeface="Michroma"/>
              <a:ea typeface="Michroma"/>
              <a:cs typeface="Michroma"/>
              <a:sym typeface="Michroma"/>
            </a:endParaRPr>
          </a:p>
        </p:txBody>
      </p:sp>
    </p:spTree>
  </p:cSld>
  <p:clrMapOvr>
    <a:masterClrMapping/>
  </p:clrMapOvr>
</p:sld>
</file>

<file path=ppt/theme/theme1.xml><?xml version="1.0" encoding="utf-8"?>
<a:theme xmlns:a="http://schemas.openxmlformats.org/drawingml/2006/main" name="Workshop on Computer Hardware by Slidesgo">
  <a:themeElements>
    <a:clrScheme name="Simple Light">
      <a:dk1>
        <a:srgbClr val="191919"/>
      </a:dk1>
      <a:lt1>
        <a:srgbClr val="E16539"/>
      </a:lt1>
      <a:dk2>
        <a:srgbClr val="D0D5DB"/>
      </a:dk2>
      <a:lt2>
        <a:srgbClr val="7A7879"/>
      </a:lt2>
      <a:accent1>
        <a:srgbClr val="FFFFFF"/>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12770</Words>
  <Application>Microsoft Office PowerPoint</Application>
  <PresentationFormat>On-screen Show (16:9)</PresentationFormat>
  <Paragraphs>1025</Paragraphs>
  <Slides>64</Slides>
  <Notes>64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64</vt:i4>
      </vt:variant>
    </vt:vector>
  </HeadingPairs>
  <TitlesOfParts>
    <vt:vector size="73" baseType="lpstr">
      <vt:lpstr>Arial</vt:lpstr>
      <vt:lpstr>Fahkwang</vt:lpstr>
      <vt:lpstr>Michroma</vt:lpstr>
      <vt:lpstr>Cairo</vt:lpstr>
      <vt:lpstr>Courier New</vt:lpstr>
      <vt:lpstr>Roboto Condensed Light</vt:lpstr>
      <vt:lpstr>PT Sans</vt:lpstr>
      <vt:lpstr>Mrs Sheppards</vt:lpstr>
      <vt:lpstr>Workshop on Computer Hardware by Slidesgo</vt:lpstr>
      <vt:lpstr>Novasaur TTL Retrocomputer</vt:lpstr>
      <vt:lpstr>40 Years in the Making</vt:lpstr>
      <vt:lpstr>Novasaur Rev ‘0’</vt:lpstr>
      <vt:lpstr>Novasaur Rev ‘A’</vt:lpstr>
      <vt:lpstr>Hardware Requirements</vt:lpstr>
      <vt:lpstr>Technology</vt:lpstr>
      <vt:lpstr>Computer Architectures</vt:lpstr>
      <vt:lpstr>Harvard Mark 1</vt:lpstr>
      <vt:lpstr>Harvard Architecture</vt:lpstr>
      <vt:lpstr>Harvard Architecture</vt:lpstr>
      <vt:lpstr>Simple Addressing</vt:lpstr>
      <vt:lpstr>CPU Addressing</vt:lpstr>
      <vt:lpstr>Minimal ‘Toy’ Computer</vt:lpstr>
      <vt:lpstr>Does it Work?</vt:lpstr>
      <vt:lpstr>Can it Increment the X Register?</vt:lpstr>
      <vt:lpstr>Can it be Improved?</vt:lpstr>
      <vt:lpstr>Can it get Smaller?</vt:lpstr>
      <vt:lpstr>Lookup Table Options</vt:lpstr>
      <vt:lpstr>Example 8x4 Table Addition</vt:lpstr>
      <vt:lpstr>ALU Addressing</vt:lpstr>
      <vt:lpstr>ALU Addressing</vt:lpstr>
      <vt:lpstr>ALU Functions</vt:lpstr>
      <vt:lpstr>Default Unary Functions</vt:lpstr>
      <vt:lpstr>Execution State Machine</vt:lpstr>
      <vt:lpstr>Execution Sequence</vt:lpstr>
      <vt:lpstr>Memory Concurrency</vt:lpstr>
      <vt:lpstr>Introducing the ‘’ GPU ’’</vt:lpstr>
      <vt:lpstr>GPU Addressing</vt:lpstr>
      <vt:lpstr>GPU Addressing</vt:lpstr>
      <vt:lpstr>256k ROM Memory Map</vt:lpstr>
      <vt:lpstr>Input/Output</vt:lpstr>
      <vt:lpstr>Ei/Eo Register</vt:lpstr>
      <vt:lpstr>512k RAM Memory Map</vt:lpstr>
      <vt:lpstr>Control Word</vt:lpstr>
      <vt:lpstr>Control Word</vt:lpstr>
      <vt:lpstr>Execution Modes</vt:lpstr>
      <vt:lpstr>Increment the X Register</vt:lpstr>
      <vt:lpstr>How does it actually work?</vt:lpstr>
      <vt:lpstr>Software Requirements</vt:lpstr>
      <vt:lpstr>Software Stack</vt:lpstr>
      <vt:lpstr>Video</vt:lpstr>
      <vt:lpstr>Video Modes</vt:lpstr>
      <vt:lpstr>Video Control</vt:lpstr>
      <vt:lpstr>Blocks of Lines</vt:lpstr>
      <vt:lpstr>Virtual Machine Cycle</vt:lpstr>
      <vt:lpstr>VGA</vt:lpstr>
      <vt:lpstr>SVGA</vt:lpstr>
      <vt:lpstr>XGA</vt:lpstr>
      <vt:lpstr>Virtual Machine State</vt:lpstr>
      <vt:lpstr>VM Dispatch</vt:lpstr>
      <vt:lpstr>vCPU Execution Sequence</vt:lpstr>
      <vt:lpstr>1</vt:lpstr>
      <vt:lpstr>Audio</vt:lpstr>
      <vt:lpstr>Expansion</vt:lpstr>
      <vt:lpstr>Hardware Abstraction</vt:lpstr>
      <vt:lpstr>RAM Disk</vt:lpstr>
      <vt:lpstr>A: Drive RAM Disk</vt:lpstr>
      <vt:lpstr>Memory Management</vt:lpstr>
      <vt:lpstr>SHM 0</vt:lpstr>
      <vt:lpstr>A: Drive Read</vt:lpstr>
      <vt:lpstr>A: Drive Write</vt:lpstr>
      <vt:lpstr>B: Drive</vt:lpstr>
      <vt:lpstr>Novasaur Kit</vt:lpstr>
      <vt:lpstr>Thank You!  VCF East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Novasaur TTL Retrocomputer</dc:title>
  <cp:lastModifiedBy>sentrytv</cp:lastModifiedBy>
  <cp:revision>27</cp:revision>
  <dcterms:modified xsi:type="dcterms:W3CDTF">2024-03-25T01:38:44Z</dcterms:modified>
</cp:coreProperties>
</file>